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1" autoAdjust="0"/>
    <p:restoredTop sz="94660"/>
  </p:normalViewPr>
  <p:slideViewPr>
    <p:cSldViewPr snapToGrid="0">
      <p:cViewPr varScale="1">
        <p:scale>
          <a:sx n="87" d="100"/>
          <a:sy n="87" d="100"/>
        </p:scale>
        <p:origin x="11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5EC34CC3-B12C-4316-A1DD-9AA3E0995FE6}" type="datetimeFigureOut">
              <a:rPr lang="en-CA" smtClean="0"/>
              <a:t>2019-08-29</a:t>
            </a:fld>
            <a:endParaRPr lang="en-CA"/>
          </a:p>
        </p:txBody>
      </p:sp>
      <p:sp>
        <p:nvSpPr>
          <p:cNvPr id="5" name="Footer Placeholder 4"/>
          <p:cNvSpPr>
            <a:spLocks noGrp="1"/>
          </p:cNvSpPr>
          <p:nvPr>
            <p:ph type="ftr" sz="quarter" idx="11"/>
          </p:nvPr>
        </p:nvSpPr>
        <p:spPr>
          <a:xfrm>
            <a:off x="3962399" y="5870575"/>
            <a:ext cx="4893958" cy="377825"/>
          </a:xfrm>
        </p:spPr>
        <p:txBody>
          <a:bodyPr/>
          <a:lstStyle/>
          <a:p>
            <a:endParaRPr lang="en-CA"/>
          </a:p>
        </p:txBody>
      </p:sp>
      <p:sp>
        <p:nvSpPr>
          <p:cNvPr id="6" name="Slide Number Placeholder 5"/>
          <p:cNvSpPr>
            <a:spLocks noGrp="1"/>
          </p:cNvSpPr>
          <p:nvPr>
            <p:ph type="sldNum" sz="quarter" idx="12"/>
          </p:nvPr>
        </p:nvSpPr>
        <p:spPr>
          <a:xfrm>
            <a:off x="10608958" y="5870575"/>
            <a:ext cx="551167" cy="377825"/>
          </a:xfrm>
        </p:spPr>
        <p:txBody>
          <a:bodyPr/>
          <a:lstStyle/>
          <a:p>
            <a:fld id="{E906B545-0F08-498D-994B-4FC37ED0EBAB}" type="slidenum">
              <a:rPr lang="en-CA" smtClean="0"/>
              <a:t>‹#›</a:t>
            </a:fld>
            <a:endParaRPr lang="en-CA"/>
          </a:p>
        </p:txBody>
      </p:sp>
    </p:spTree>
    <p:extLst>
      <p:ext uri="{BB962C8B-B14F-4D97-AF65-F5344CB8AC3E}">
        <p14:creationId xmlns:p14="http://schemas.microsoft.com/office/powerpoint/2010/main" val="395669158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34CC3-B12C-4316-A1DD-9AA3E0995FE6}" type="datetimeFigureOut">
              <a:rPr lang="en-CA" smtClean="0"/>
              <a:t>2019-08-29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906B545-0F08-498D-994B-4FC37ED0EBAB}" type="slidenum">
              <a:rPr lang="en-CA" smtClean="0"/>
              <a:t>‹#›</a:t>
            </a:fld>
            <a:endParaRPr lang="en-CA"/>
          </a:p>
        </p:txBody>
      </p:sp>
    </p:spTree>
    <p:extLst>
      <p:ext uri="{BB962C8B-B14F-4D97-AF65-F5344CB8AC3E}">
        <p14:creationId xmlns:p14="http://schemas.microsoft.com/office/powerpoint/2010/main" val="2185889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C34CC3-B12C-4316-A1DD-9AA3E0995FE6}" type="datetimeFigureOut">
              <a:rPr lang="en-CA" smtClean="0"/>
              <a:t>2019-08-29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906B545-0F08-498D-994B-4FC37ED0EBAB}" type="slidenum">
              <a:rPr lang="en-CA" smtClean="0"/>
              <a:t>‹#›</a:t>
            </a:fld>
            <a:endParaRPr lang="en-CA"/>
          </a:p>
        </p:txBody>
      </p:sp>
    </p:spTree>
    <p:extLst>
      <p:ext uri="{BB962C8B-B14F-4D97-AF65-F5344CB8AC3E}">
        <p14:creationId xmlns:p14="http://schemas.microsoft.com/office/powerpoint/2010/main" val="3642643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C34CC3-B12C-4316-A1DD-9AA3E0995FE6}" type="datetimeFigureOut">
              <a:rPr lang="en-CA" smtClean="0"/>
              <a:t>2019-08-29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906B545-0F08-498D-994B-4FC37ED0EBAB}" type="slidenum">
              <a:rPr lang="en-CA" smtClean="0"/>
              <a:t>‹#›</a:t>
            </a:fld>
            <a:endParaRPr lang="en-CA"/>
          </a:p>
        </p:txBody>
      </p:sp>
    </p:spTree>
    <p:extLst>
      <p:ext uri="{BB962C8B-B14F-4D97-AF65-F5344CB8AC3E}">
        <p14:creationId xmlns:p14="http://schemas.microsoft.com/office/powerpoint/2010/main" val="2471936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C34CC3-B12C-4316-A1DD-9AA3E0995FE6}" type="datetimeFigureOut">
              <a:rPr lang="en-CA" smtClean="0"/>
              <a:t>2019-08-29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906B545-0F08-498D-994B-4FC37ED0EBAB}" type="slidenum">
              <a:rPr lang="en-CA" smtClean="0"/>
              <a:t>‹#›</a:t>
            </a:fld>
            <a:endParaRPr lang="en-CA"/>
          </a:p>
        </p:txBody>
      </p:sp>
    </p:spTree>
    <p:extLst>
      <p:ext uri="{BB962C8B-B14F-4D97-AF65-F5344CB8AC3E}">
        <p14:creationId xmlns:p14="http://schemas.microsoft.com/office/powerpoint/2010/main" val="10100632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C34CC3-B12C-4316-A1DD-9AA3E0995FE6}" type="datetimeFigureOut">
              <a:rPr lang="en-CA" smtClean="0"/>
              <a:t>2019-08-29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906B545-0F08-498D-994B-4FC37ED0EBAB}" type="slidenum">
              <a:rPr lang="en-CA" smtClean="0"/>
              <a:t>‹#›</a:t>
            </a:fld>
            <a:endParaRPr lang="en-CA"/>
          </a:p>
        </p:txBody>
      </p:sp>
    </p:spTree>
    <p:extLst>
      <p:ext uri="{BB962C8B-B14F-4D97-AF65-F5344CB8AC3E}">
        <p14:creationId xmlns:p14="http://schemas.microsoft.com/office/powerpoint/2010/main" val="2750055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C34CC3-B12C-4316-A1DD-9AA3E0995FE6}" type="datetimeFigureOut">
              <a:rPr lang="en-CA" smtClean="0"/>
              <a:t>2019-08-29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906B545-0F08-498D-994B-4FC37ED0EBAB}" type="slidenum">
              <a:rPr lang="en-CA" smtClean="0"/>
              <a:t>‹#›</a:t>
            </a:fld>
            <a:endParaRPr lang="en-CA"/>
          </a:p>
        </p:txBody>
      </p:sp>
    </p:spTree>
    <p:extLst>
      <p:ext uri="{BB962C8B-B14F-4D97-AF65-F5344CB8AC3E}">
        <p14:creationId xmlns:p14="http://schemas.microsoft.com/office/powerpoint/2010/main" val="2614186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C34CC3-B12C-4316-A1DD-9AA3E0995FE6}" type="datetimeFigureOut">
              <a:rPr lang="en-CA" smtClean="0"/>
              <a:t>2019-08-29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906B545-0F08-498D-994B-4FC37ED0EBAB}" type="slidenum">
              <a:rPr lang="en-CA" smtClean="0"/>
              <a:t>‹#›</a:t>
            </a:fld>
            <a:endParaRPr lang="en-CA"/>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3432757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C34CC3-B12C-4316-A1DD-9AA3E0995FE6}" type="datetimeFigureOut">
              <a:rPr lang="en-CA" smtClean="0"/>
              <a:t>2019-08-29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906B545-0F08-498D-994B-4FC37ED0EBAB}" type="slidenum">
              <a:rPr lang="en-CA" smtClean="0"/>
              <a:t>‹#›</a:t>
            </a:fld>
            <a:endParaRPr lang="en-CA"/>
          </a:p>
        </p:txBody>
      </p:sp>
    </p:spTree>
    <p:extLst>
      <p:ext uri="{BB962C8B-B14F-4D97-AF65-F5344CB8AC3E}">
        <p14:creationId xmlns:p14="http://schemas.microsoft.com/office/powerpoint/2010/main" val="3387200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C34CC3-B12C-4316-A1DD-9AA3E0995FE6}" type="datetimeFigureOut">
              <a:rPr lang="en-CA" smtClean="0"/>
              <a:t>2019-08-29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906B545-0F08-498D-994B-4FC37ED0EBAB}" type="slidenum">
              <a:rPr lang="en-CA" smtClean="0"/>
              <a:t>‹#›</a:t>
            </a:fld>
            <a:endParaRPr lang="en-CA"/>
          </a:p>
        </p:txBody>
      </p:sp>
    </p:spTree>
    <p:extLst>
      <p:ext uri="{BB962C8B-B14F-4D97-AF65-F5344CB8AC3E}">
        <p14:creationId xmlns:p14="http://schemas.microsoft.com/office/powerpoint/2010/main" val="70503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C34CC3-B12C-4316-A1DD-9AA3E0995FE6}" type="datetimeFigureOut">
              <a:rPr lang="en-CA" smtClean="0"/>
              <a:t>2019-08-29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906B545-0F08-498D-994B-4FC37ED0EBAB}" type="slidenum">
              <a:rPr lang="en-CA" smtClean="0"/>
              <a:t>‹#›</a:t>
            </a:fld>
            <a:endParaRPr lang="en-CA"/>
          </a:p>
        </p:txBody>
      </p:sp>
    </p:spTree>
    <p:extLst>
      <p:ext uri="{BB962C8B-B14F-4D97-AF65-F5344CB8AC3E}">
        <p14:creationId xmlns:p14="http://schemas.microsoft.com/office/powerpoint/2010/main" val="2098230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C34CC3-B12C-4316-A1DD-9AA3E0995FE6}" type="datetimeFigureOut">
              <a:rPr lang="en-CA" smtClean="0"/>
              <a:t>2019-08-29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906B545-0F08-498D-994B-4FC37ED0EBAB}" type="slidenum">
              <a:rPr lang="en-CA" smtClean="0"/>
              <a:t>‹#›</a:t>
            </a:fld>
            <a:endParaRPr lang="en-CA"/>
          </a:p>
        </p:txBody>
      </p:sp>
    </p:spTree>
    <p:extLst>
      <p:ext uri="{BB962C8B-B14F-4D97-AF65-F5344CB8AC3E}">
        <p14:creationId xmlns:p14="http://schemas.microsoft.com/office/powerpoint/2010/main" val="3645592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C34CC3-B12C-4316-A1DD-9AA3E0995FE6}" type="datetimeFigureOut">
              <a:rPr lang="en-CA" smtClean="0"/>
              <a:t>2019-08-29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906B545-0F08-498D-994B-4FC37ED0EBAB}" type="slidenum">
              <a:rPr lang="en-CA" smtClean="0"/>
              <a:t>‹#›</a:t>
            </a:fld>
            <a:endParaRPr lang="en-CA"/>
          </a:p>
        </p:txBody>
      </p:sp>
    </p:spTree>
    <p:extLst>
      <p:ext uri="{BB962C8B-B14F-4D97-AF65-F5344CB8AC3E}">
        <p14:creationId xmlns:p14="http://schemas.microsoft.com/office/powerpoint/2010/main" val="1038624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C34CC3-B12C-4316-A1DD-9AA3E0995FE6}" type="datetimeFigureOut">
              <a:rPr lang="en-CA" smtClean="0"/>
              <a:t>2019-08-29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906B545-0F08-498D-994B-4FC37ED0EBAB}" type="slidenum">
              <a:rPr lang="en-CA" smtClean="0"/>
              <a:t>‹#›</a:t>
            </a:fld>
            <a:endParaRPr lang="en-CA"/>
          </a:p>
        </p:txBody>
      </p:sp>
    </p:spTree>
    <p:extLst>
      <p:ext uri="{BB962C8B-B14F-4D97-AF65-F5344CB8AC3E}">
        <p14:creationId xmlns:p14="http://schemas.microsoft.com/office/powerpoint/2010/main" val="3431434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5EC34CC3-B12C-4316-A1DD-9AA3E0995FE6}" type="datetimeFigureOut">
              <a:rPr lang="en-CA" smtClean="0"/>
              <a:t>2019-08-29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906B545-0F08-498D-994B-4FC37ED0EBAB}" type="slidenum">
              <a:rPr lang="en-CA" smtClean="0"/>
              <a:t>‹#›</a:t>
            </a:fld>
            <a:endParaRPr lang="en-CA"/>
          </a:p>
        </p:txBody>
      </p:sp>
    </p:spTree>
    <p:extLst>
      <p:ext uri="{BB962C8B-B14F-4D97-AF65-F5344CB8AC3E}">
        <p14:creationId xmlns:p14="http://schemas.microsoft.com/office/powerpoint/2010/main" val="225728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34CC3-B12C-4316-A1DD-9AA3E0995FE6}" type="datetimeFigureOut">
              <a:rPr lang="en-CA" smtClean="0"/>
              <a:t>2019-08-29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906B545-0F08-498D-994B-4FC37ED0EBAB}" type="slidenum">
              <a:rPr lang="en-CA" smtClean="0"/>
              <a:t>‹#›</a:t>
            </a:fld>
            <a:endParaRPr lang="en-CA"/>
          </a:p>
        </p:txBody>
      </p:sp>
    </p:spTree>
    <p:extLst>
      <p:ext uri="{BB962C8B-B14F-4D97-AF65-F5344CB8AC3E}">
        <p14:creationId xmlns:p14="http://schemas.microsoft.com/office/powerpoint/2010/main" val="1307476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34CC3-B12C-4316-A1DD-9AA3E0995FE6}" type="datetimeFigureOut">
              <a:rPr lang="en-CA" smtClean="0"/>
              <a:t>2019-08-29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906B545-0F08-498D-994B-4FC37ED0EBAB}" type="slidenum">
              <a:rPr lang="en-CA" smtClean="0"/>
              <a:t>‹#›</a:t>
            </a:fld>
            <a:endParaRPr lang="en-CA"/>
          </a:p>
        </p:txBody>
      </p:sp>
    </p:spTree>
    <p:extLst>
      <p:ext uri="{BB962C8B-B14F-4D97-AF65-F5344CB8AC3E}">
        <p14:creationId xmlns:p14="http://schemas.microsoft.com/office/powerpoint/2010/main" val="1576542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EC34CC3-B12C-4316-A1DD-9AA3E0995FE6}" type="datetimeFigureOut">
              <a:rPr lang="en-CA" smtClean="0"/>
              <a:t>2019-08-29</a:t>
            </a:fld>
            <a:endParaRPr lang="en-CA"/>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CA"/>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906B545-0F08-498D-994B-4FC37ED0EBAB}" type="slidenum">
              <a:rPr lang="en-CA" smtClean="0"/>
              <a:t>‹#›</a:t>
            </a:fld>
            <a:endParaRPr lang="en-CA"/>
          </a:p>
        </p:txBody>
      </p:sp>
    </p:spTree>
    <p:extLst>
      <p:ext uri="{BB962C8B-B14F-4D97-AF65-F5344CB8AC3E}">
        <p14:creationId xmlns:p14="http://schemas.microsoft.com/office/powerpoint/2010/main" val="213020815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Special event trips</a:t>
            </a:r>
          </a:p>
        </p:txBody>
      </p:sp>
      <p:sp>
        <p:nvSpPr>
          <p:cNvPr id="3" name="Subtitle 2"/>
          <p:cNvSpPr>
            <a:spLocks noGrp="1"/>
          </p:cNvSpPr>
          <p:nvPr>
            <p:ph type="subTitle" idx="1"/>
          </p:nvPr>
        </p:nvSpPr>
        <p:spPr/>
        <p:txBody>
          <a:bodyPr/>
          <a:lstStyle/>
          <a:p>
            <a:r>
              <a:rPr lang="en-CA" dirty="0"/>
              <a:t>instructions</a:t>
            </a:r>
          </a:p>
        </p:txBody>
      </p:sp>
    </p:spTree>
    <p:extLst>
      <p:ext uri="{BB962C8B-B14F-4D97-AF65-F5344CB8AC3E}">
        <p14:creationId xmlns:p14="http://schemas.microsoft.com/office/powerpoint/2010/main" val="3073406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78093"/>
            <a:ext cx="12191999" cy="617540"/>
          </a:xfrm>
        </p:spPr>
        <p:txBody>
          <a:bodyPr/>
          <a:lstStyle/>
          <a:p>
            <a:pPr algn="ctr"/>
            <a:r>
              <a:rPr lang="en-CA" b="1" dirty="0"/>
              <a:t>So you need to book a bus</a:t>
            </a:r>
          </a:p>
        </p:txBody>
      </p:sp>
      <p:sp>
        <p:nvSpPr>
          <p:cNvPr id="4" name="Text Placeholder 3"/>
          <p:cNvSpPr>
            <a:spLocks noGrp="1"/>
          </p:cNvSpPr>
          <p:nvPr>
            <p:ph type="body" sz="half" idx="2"/>
          </p:nvPr>
        </p:nvSpPr>
        <p:spPr>
          <a:xfrm>
            <a:off x="666631" y="2696239"/>
            <a:ext cx="4388127" cy="3057097"/>
          </a:xfrm>
        </p:spPr>
        <p:txBody>
          <a:bodyPr>
            <a:normAutofit fontScale="92500" lnSpcReduction="10000"/>
          </a:bodyPr>
          <a:lstStyle/>
          <a:p>
            <a:r>
              <a:rPr lang="en-US" sz="2400" cap="all" dirty="0"/>
              <a:t>All special events must be  submitted in AppliTrack using the special events conveyance form any time a school wants to go on a trip and requires a nwsd bus. It is up to a staff member requiring bus transportation to book the bus and find their own driver. </a:t>
            </a:r>
            <a:endParaRPr lang="en-CA" cap="all" dirty="0"/>
          </a:p>
        </p:txBody>
      </p:sp>
      <p:pic>
        <p:nvPicPr>
          <p:cNvPr id="7" name="Content Placeholder 6"/>
          <p:cNvPicPr>
            <a:picLocks noGrp="1" noChangeAspect="1"/>
          </p:cNvPicPr>
          <p:nvPr>
            <p:ph idx="1"/>
          </p:nvPr>
        </p:nvPicPr>
        <p:blipFill>
          <a:blip r:embed="rId2">
            <a:extLst>
              <a:ext uri="{BEBA8EAE-BF5A-486C-A8C5-ECC9F3942E4B}">
                <a14:imgProps xmlns:a14="http://schemas.microsoft.com/office/drawing/2010/main">
                  <a14:imgLayer r:embed="rId3">
                    <a14:imgEffect>
                      <a14:backgroundRemoval t="0" b="99561" l="0" r="100000"/>
                    </a14:imgEffect>
                  </a14:imgLayer>
                </a14:imgProps>
              </a:ext>
              <a:ext uri="{28A0092B-C50C-407E-A947-70E740481C1C}">
                <a14:useLocalDpi xmlns:a14="http://schemas.microsoft.com/office/drawing/2010/main" val="0"/>
              </a:ext>
            </a:extLst>
          </a:blip>
          <a:stretch>
            <a:fillRect/>
          </a:stretch>
        </p:blipFill>
        <p:spPr>
          <a:xfrm>
            <a:off x="5816916" y="1763736"/>
            <a:ext cx="4173331" cy="4305518"/>
          </a:xfrm>
        </p:spPr>
      </p:pic>
    </p:spTree>
    <p:extLst>
      <p:ext uri="{BB962C8B-B14F-4D97-AF65-F5344CB8AC3E}">
        <p14:creationId xmlns:p14="http://schemas.microsoft.com/office/powerpoint/2010/main" val="4160596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67CA2-EA11-4212-82C7-2117C6785E9D}"/>
              </a:ext>
            </a:extLst>
          </p:cNvPr>
          <p:cNvSpPr>
            <a:spLocks noGrp="1"/>
          </p:cNvSpPr>
          <p:nvPr>
            <p:ph type="title"/>
          </p:nvPr>
        </p:nvSpPr>
        <p:spPr/>
        <p:txBody>
          <a:bodyPr/>
          <a:lstStyle/>
          <a:p>
            <a:r>
              <a:rPr lang="en-CA" dirty="0"/>
              <a:t>SPECIAL EVENTS REQUIRING ADDITIONAL APPROVAL	</a:t>
            </a:r>
          </a:p>
        </p:txBody>
      </p:sp>
      <p:sp>
        <p:nvSpPr>
          <p:cNvPr id="3" name="Content Placeholder 2">
            <a:extLst>
              <a:ext uri="{FF2B5EF4-FFF2-40B4-BE49-F238E27FC236}">
                <a16:creationId xmlns:a16="http://schemas.microsoft.com/office/drawing/2014/main" id="{0B5A10D4-BBA1-4F4A-BE1F-C5F3327999EE}"/>
              </a:ext>
            </a:extLst>
          </p:cNvPr>
          <p:cNvSpPr>
            <a:spLocks noGrp="1"/>
          </p:cNvSpPr>
          <p:nvPr>
            <p:ph idx="1"/>
          </p:nvPr>
        </p:nvSpPr>
        <p:spPr>
          <a:xfrm>
            <a:off x="5545036" y="1024569"/>
            <a:ext cx="6169026" cy="5174256"/>
          </a:xfrm>
        </p:spPr>
        <p:txBody>
          <a:bodyPr anchor="t">
            <a:normAutofit/>
          </a:bodyPr>
          <a:lstStyle/>
          <a:p>
            <a:pPr marL="0" indent="0" algn="ctr">
              <a:buNone/>
            </a:pPr>
            <a:r>
              <a:rPr lang="en-US" sz="2400" cap="all" dirty="0">
                <a:latin typeface="+mj-lt"/>
              </a:rPr>
              <a:t>CONTACT TRANSPORTATION DEPARTMENT TO BOOK SPECIAL EVENT FOR THE FOLLOWING REASONS.</a:t>
            </a:r>
          </a:p>
          <a:p>
            <a:pPr marL="0" lvl="0" indent="0">
              <a:buNone/>
            </a:pPr>
            <a:r>
              <a:rPr lang="en-US" cap="all" dirty="0"/>
              <a:t>				</a:t>
            </a:r>
            <a:endParaRPr lang="en-CA" cap="all" dirty="0"/>
          </a:p>
          <a:p>
            <a:pPr lvl="0"/>
            <a:r>
              <a:rPr lang="en-US" sz="2000" cap="all" dirty="0">
                <a:latin typeface="+mj-lt"/>
              </a:rPr>
              <a:t>Division Culture Camp					</a:t>
            </a:r>
            <a:endParaRPr lang="en-CA" sz="2000" cap="all" dirty="0">
              <a:latin typeface="+mj-lt"/>
            </a:endParaRPr>
          </a:p>
          <a:p>
            <a:pPr lvl="0"/>
            <a:r>
              <a:rPr lang="en-US" sz="2000" cap="all" dirty="0">
                <a:latin typeface="+mj-lt"/>
              </a:rPr>
              <a:t>Teacher Convention					</a:t>
            </a:r>
            <a:endParaRPr lang="en-CA" sz="2000" cap="all" dirty="0">
              <a:latin typeface="+mj-lt"/>
            </a:endParaRPr>
          </a:p>
          <a:p>
            <a:pPr lvl="0"/>
            <a:r>
              <a:rPr lang="en-US" sz="2000" cap="all" dirty="0">
                <a:latin typeface="+mj-lt"/>
              </a:rPr>
              <a:t>E. A/Administrative Workshops </a:t>
            </a:r>
            <a:endParaRPr lang="en-US" cap="all" dirty="0">
              <a:latin typeface="+mj-lt"/>
            </a:endParaRPr>
          </a:p>
          <a:p>
            <a:pPr lvl="0"/>
            <a:r>
              <a:rPr lang="en-US" sz="2000" cap="all" dirty="0">
                <a:latin typeface="+mj-lt"/>
              </a:rPr>
              <a:t>Bus transportation involving multiple schools</a:t>
            </a:r>
            <a:r>
              <a:rPr lang="en-US" sz="2400" cap="all" dirty="0">
                <a:latin typeface="+mj-lt"/>
              </a:rPr>
              <a:t> </a:t>
            </a:r>
            <a:r>
              <a:rPr lang="en-US" sz="2000" cap="all" dirty="0">
                <a:latin typeface="+mj-lt"/>
              </a:rPr>
              <a:t>				</a:t>
            </a:r>
            <a:endParaRPr lang="en-CA" sz="2000" cap="all" dirty="0">
              <a:latin typeface="+mj-lt"/>
            </a:endParaRPr>
          </a:p>
          <a:p>
            <a:pPr marL="0" indent="0">
              <a:buNone/>
            </a:pPr>
            <a:endParaRPr lang="en-CA" dirty="0"/>
          </a:p>
          <a:p>
            <a:pPr marL="0" indent="0">
              <a:buNone/>
            </a:pPr>
            <a:endParaRPr lang="en-CA" dirty="0"/>
          </a:p>
        </p:txBody>
      </p:sp>
      <p:sp>
        <p:nvSpPr>
          <p:cNvPr id="4" name="Text Placeholder 3">
            <a:extLst>
              <a:ext uri="{FF2B5EF4-FFF2-40B4-BE49-F238E27FC236}">
                <a16:creationId xmlns:a16="http://schemas.microsoft.com/office/drawing/2014/main" id="{71BF0E79-C147-4AC3-8C99-A5265E32D1CF}"/>
              </a:ext>
            </a:extLst>
          </p:cNvPr>
          <p:cNvSpPr>
            <a:spLocks noGrp="1"/>
          </p:cNvSpPr>
          <p:nvPr>
            <p:ph type="body" sz="half" idx="2"/>
          </p:nvPr>
        </p:nvSpPr>
        <p:spPr/>
        <p:txBody>
          <a:bodyPr/>
          <a:lstStyle/>
          <a:p>
            <a:r>
              <a:rPr lang="en-CA" dirty="0"/>
              <a:t>BEFORE SUBMITTING A SPECIAL EVENT THAT FALLS UNDER THE EXCELLENCE FUND, A REQUEST MUST BE SUBMITTED TO THE DIRECTOR FROM THE PRINCIPAL. PLEASE CONTACT THE DIRECTORS ASSISANT FOR FURTHER DETAILS.</a:t>
            </a:r>
          </a:p>
        </p:txBody>
      </p:sp>
    </p:spTree>
    <p:extLst>
      <p:ext uri="{BB962C8B-B14F-4D97-AF65-F5344CB8AC3E}">
        <p14:creationId xmlns:p14="http://schemas.microsoft.com/office/powerpoint/2010/main" val="3991067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789" y="690384"/>
            <a:ext cx="3680885" cy="916914"/>
          </a:xfrm>
        </p:spPr>
        <p:txBody>
          <a:bodyPr>
            <a:normAutofit/>
          </a:bodyPr>
          <a:lstStyle/>
          <a:p>
            <a:pPr algn="ctr"/>
            <a:r>
              <a:rPr lang="en-CA" dirty="0"/>
              <a:t>Log into </a:t>
            </a:r>
            <a:r>
              <a:rPr lang="en-CA" dirty="0" err="1"/>
              <a:t>ApplitrACK</a:t>
            </a:r>
            <a:br>
              <a:rPr lang="en-CA" dirty="0"/>
            </a:br>
            <a:r>
              <a:rPr lang="en-CA" dirty="0"/>
              <a:t>Select Forms</a:t>
            </a:r>
          </a:p>
        </p:txBody>
      </p:sp>
      <p:sp>
        <p:nvSpPr>
          <p:cNvPr id="11" name="Title 1"/>
          <p:cNvSpPr txBox="1">
            <a:spLocks/>
          </p:cNvSpPr>
          <p:nvPr/>
        </p:nvSpPr>
        <p:spPr>
          <a:xfrm>
            <a:off x="4880034" y="2883300"/>
            <a:ext cx="3232782" cy="1463094"/>
          </a:xfrm>
          <a:prstGeom prst="rect">
            <a:avLst/>
          </a:prstGeom>
          <a:effectLst/>
        </p:spPr>
        <p:txBody>
          <a:bodyPr vert="horz" lIns="91440" tIns="45720" rIns="91440" bIns="45720" rtlCol="0" anchor="b">
            <a:normAutofit/>
          </a:bodyPr>
          <a:lstStyle>
            <a:lvl1pPr algn="l" defTabSz="457200" rtl="0" eaLnBrk="1" latinLnBrk="0" hangingPunct="1">
              <a:spcBef>
                <a:spcPct val="0"/>
              </a:spcBef>
              <a:buNone/>
              <a:defRPr sz="2400" b="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CA" dirty="0"/>
          </a:p>
          <a:p>
            <a:pPr algn="ctr"/>
            <a:endParaRPr lang="en-CA" dirty="0"/>
          </a:p>
        </p:txBody>
      </p:sp>
      <p:pic>
        <p:nvPicPr>
          <p:cNvPr id="8" name="Content Placeholder 7">
            <a:extLst>
              <a:ext uri="{FF2B5EF4-FFF2-40B4-BE49-F238E27FC236}">
                <a16:creationId xmlns:a16="http://schemas.microsoft.com/office/drawing/2014/main" id="{E326C641-3FE3-48D8-ABF7-4BCB2710115A}"/>
              </a:ext>
            </a:extLst>
          </p:cNvPr>
          <p:cNvPicPr>
            <a:picLocks noGrp="1" noChangeAspect="1"/>
          </p:cNvPicPr>
          <p:nvPr>
            <p:ph idx="1"/>
          </p:nvPr>
        </p:nvPicPr>
        <p:blipFill>
          <a:blip r:embed="rId2"/>
          <a:stretch>
            <a:fillRect/>
          </a:stretch>
        </p:blipFill>
        <p:spPr>
          <a:xfrm>
            <a:off x="2503454" y="1804862"/>
            <a:ext cx="3124200" cy="2257425"/>
          </a:xfrm>
          <a:prstGeom prst="rect">
            <a:avLst/>
          </a:prstGeom>
        </p:spPr>
      </p:pic>
      <p:sp>
        <p:nvSpPr>
          <p:cNvPr id="6" name="Oval 5"/>
          <p:cNvSpPr/>
          <p:nvPr/>
        </p:nvSpPr>
        <p:spPr>
          <a:xfrm>
            <a:off x="3048000" y="2641921"/>
            <a:ext cx="1795750" cy="482758"/>
          </a:xfrm>
          <a:prstGeom prst="ellipse">
            <a:avLst/>
          </a:prstGeom>
          <a:noFill/>
          <a:ln w="762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0" name="Picture 9">
            <a:extLst>
              <a:ext uri="{FF2B5EF4-FFF2-40B4-BE49-F238E27FC236}">
                <a16:creationId xmlns:a16="http://schemas.microsoft.com/office/drawing/2014/main" id="{8C0440A4-F94A-401E-A019-10E639CA3F82}"/>
              </a:ext>
            </a:extLst>
          </p:cNvPr>
          <p:cNvPicPr>
            <a:picLocks noChangeAspect="1"/>
          </p:cNvPicPr>
          <p:nvPr/>
        </p:nvPicPr>
        <p:blipFill>
          <a:blip r:embed="rId3"/>
          <a:stretch>
            <a:fillRect/>
          </a:stretch>
        </p:blipFill>
        <p:spPr>
          <a:xfrm>
            <a:off x="2867959" y="4899346"/>
            <a:ext cx="9144000" cy="1019175"/>
          </a:xfrm>
          <a:prstGeom prst="rect">
            <a:avLst/>
          </a:prstGeom>
        </p:spPr>
      </p:pic>
      <p:sp>
        <p:nvSpPr>
          <p:cNvPr id="9" name="Oval 8"/>
          <p:cNvSpPr/>
          <p:nvPr/>
        </p:nvSpPr>
        <p:spPr>
          <a:xfrm>
            <a:off x="9874099" y="5070066"/>
            <a:ext cx="2137860" cy="482758"/>
          </a:xfrm>
          <a:prstGeom prst="ellipse">
            <a:avLst/>
          </a:prstGeom>
          <a:noFill/>
          <a:ln w="762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2" name="Picture 11">
            <a:extLst>
              <a:ext uri="{FF2B5EF4-FFF2-40B4-BE49-F238E27FC236}">
                <a16:creationId xmlns:a16="http://schemas.microsoft.com/office/drawing/2014/main" id="{B89F1DEF-04ED-4DD0-B890-2EFA38C65A62}"/>
              </a:ext>
            </a:extLst>
          </p:cNvPr>
          <p:cNvPicPr>
            <a:picLocks noChangeAspect="1"/>
          </p:cNvPicPr>
          <p:nvPr/>
        </p:nvPicPr>
        <p:blipFill>
          <a:blip r:embed="rId4"/>
          <a:stretch>
            <a:fillRect/>
          </a:stretch>
        </p:blipFill>
        <p:spPr>
          <a:xfrm>
            <a:off x="4700675" y="882141"/>
            <a:ext cx="2362200" cy="533400"/>
          </a:xfrm>
          <a:prstGeom prst="rect">
            <a:avLst/>
          </a:prstGeom>
        </p:spPr>
      </p:pic>
      <p:sp>
        <p:nvSpPr>
          <p:cNvPr id="13" name="TextBox 12">
            <a:extLst>
              <a:ext uri="{FF2B5EF4-FFF2-40B4-BE49-F238E27FC236}">
                <a16:creationId xmlns:a16="http://schemas.microsoft.com/office/drawing/2014/main" id="{7C27441F-C622-43BB-9B97-6E20DF79454E}"/>
              </a:ext>
            </a:extLst>
          </p:cNvPr>
          <p:cNvSpPr txBox="1"/>
          <p:nvPr/>
        </p:nvSpPr>
        <p:spPr>
          <a:xfrm>
            <a:off x="5640635" y="2184968"/>
            <a:ext cx="2677100" cy="369332"/>
          </a:xfrm>
          <a:prstGeom prst="rect">
            <a:avLst/>
          </a:prstGeom>
          <a:noFill/>
        </p:spPr>
        <p:txBody>
          <a:bodyPr wrap="square" rtlCol="0">
            <a:spAutoFit/>
          </a:bodyPr>
          <a:lstStyle/>
          <a:p>
            <a:r>
              <a:rPr lang="en-CA" dirty="0"/>
              <a:t>SELECT NEW FORM </a:t>
            </a:r>
          </a:p>
        </p:txBody>
      </p:sp>
      <p:sp>
        <p:nvSpPr>
          <p:cNvPr id="18" name="TextBox 17">
            <a:extLst>
              <a:ext uri="{FF2B5EF4-FFF2-40B4-BE49-F238E27FC236}">
                <a16:creationId xmlns:a16="http://schemas.microsoft.com/office/drawing/2014/main" id="{CDF50680-9B8D-49D3-8A9F-033302D0516D}"/>
              </a:ext>
            </a:extLst>
          </p:cNvPr>
          <p:cNvSpPr txBox="1"/>
          <p:nvPr/>
        </p:nvSpPr>
        <p:spPr>
          <a:xfrm>
            <a:off x="646224" y="4899346"/>
            <a:ext cx="2221735" cy="1200329"/>
          </a:xfrm>
          <a:prstGeom prst="rect">
            <a:avLst/>
          </a:prstGeom>
          <a:noFill/>
        </p:spPr>
        <p:txBody>
          <a:bodyPr wrap="square" rtlCol="0">
            <a:spAutoFit/>
          </a:bodyPr>
          <a:lstStyle/>
          <a:p>
            <a:r>
              <a:rPr lang="en-CA" dirty="0"/>
              <a:t>SELECT SPECIAL EVENTS CONVEYANCE FORM – START A NEW FORM</a:t>
            </a:r>
          </a:p>
        </p:txBody>
      </p:sp>
    </p:spTree>
    <p:extLst>
      <p:ext uri="{BB962C8B-B14F-4D97-AF65-F5344CB8AC3E}">
        <p14:creationId xmlns:p14="http://schemas.microsoft.com/office/powerpoint/2010/main" val="3840707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32" y="1285301"/>
            <a:ext cx="6114362" cy="4594034"/>
          </a:xfrm>
        </p:spPr>
        <p:txBody>
          <a:bodyPr anchor="t">
            <a:normAutofit/>
          </a:bodyPr>
          <a:lstStyle/>
          <a:p>
            <a:r>
              <a:rPr lang="en-CA" sz="2000" dirty="0"/>
              <a:t>Complete ALL THE SECTIONS ON the form. click submit Form.</a:t>
            </a:r>
            <a:br>
              <a:rPr lang="en-CA" sz="2000" dirty="0"/>
            </a:br>
            <a:br>
              <a:rPr lang="en-CA" sz="2000" dirty="0"/>
            </a:br>
            <a:r>
              <a:rPr lang="en-CA" sz="2000" dirty="0"/>
              <a:t>The Transportation department WILL BE NOTIFIED TO BOOK THE BUS FOR THE EVENT.</a:t>
            </a:r>
            <a:br>
              <a:rPr lang="en-CA" sz="2000" dirty="0"/>
            </a:br>
            <a:br>
              <a:rPr lang="en-CA" sz="2000" dirty="0"/>
            </a:br>
            <a:r>
              <a:rPr lang="en-CA" sz="2000" dirty="0"/>
              <a:t>Details of activity section  must idenifity the following types of special events if applicable:</a:t>
            </a:r>
            <a:br>
              <a:rPr lang="en-CA" sz="2000" dirty="0"/>
            </a:br>
            <a:br>
              <a:rPr lang="en-CA" sz="2000" dirty="0"/>
            </a:br>
            <a:r>
              <a:rPr lang="en-CA" sz="2000" dirty="0"/>
              <a:t>-special education  (aqua/equine therapy)</a:t>
            </a:r>
            <a:br>
              <a:rPr lang="en-CA" sz="2000" dirty="0"/>
            </a:br>
            <a:r>
              <a:rPr lang="en-CA" sz="2000" dirty="0"/>
              <a:t>-</a:t>
            </a:r>
            <a:r>
              <a:rPr lang="en-CA" sz="2000" dirty="0" err="1"/>
              <a:t>ia</a:t>
            </a:r>
            <a:r>
              <a:rPr lang="en-CA" sz="2000" dirty="0"/>
              <a:t>/home </a:t>
            </a:r>
            <a:r>
              <a:rPr lang="en-CA" sz="2000" dirty="0" err="1"/>
              <a:t>ec</a:t>
            </a:r>
            <a:r>
              <a:rPr lang="en-CA" sz="2000" dirty="0"/>
              <a:t> &amp;</a:t>
            </a:r>
            <a:r>
              <a:rPr lang="en-CA" sz="2000" dirty="0" err="1"/>
              <a:t>paa</a:t>
            </a:r>
            <a:br>
              <a:rPr lang="en-CA" sz="2000" dirty="0"/>
            </a:br>
            <a:r>
              <a:rPr lang="en-CA" sz="2000" dirty="0"/>
              <a:t>-careers fairs /guidance</a:t>
            </a:r>
            <a:br>
              <a:rPr lang="en-CA" sz="2000" dirty="0"/>
            </a:br>
            <a:r>
              <a:rPr lang="en-CA" sz="2000" dirty="0"/>
              <a:t>-pre k special events</a:t>
            </a:r>
            <a:br>
              <a:rPr lang="en-CA" dirty="0"/>
            </a:br>
            <a:endParaRPr lang="en-CA" dirty="0"/>
          </a:p>
        </p:txBody>
      </p:sp>
      <p:pic>
        <p:nvPicPr>
          <p:cNvPr id="5" name="Content Placeholder 4">
            <a:extLst>
              <a:ext uri="{FF2B5EF4-FFF2-40B4-BE49-F238E27FC236}">
                <a16:creationId xmlns:a16="http://schemas.microsoft.com/office/drawing/2014/main" id="{A70339BF-1C97-4B84-BB1C-9781647983FF}"/>
              </a:ext>
            </a:extLst>
          </p:cNvPr>
          <p:cNvPicPr>
            <a:picLocks noGrp="1" noChangeAspect="1"/>
          </p:cNvPicPr>
          <p:nvPr>
            <p:ph idx="1"/>
          </p:nvPr>
        </p:nvPicPr>
        <p:blipFill>
          <a:blip r:embed="rId2"/>
          <a:stretch>
            <a:fillRect/>
          </a:stretch>
        </p:blipFill>
        <p:spPr>
          <a:xfrm>
            <a:off x="6096000" y="697735"/>
            <a:ext cx="5860868" cy="5181600"/>
          </a:xfrm>
          <a:prstGeom prst="rect">
            <a:avLst/>
          </a:prstGeom>
        </p:spPr>
      </p:pic>
    </p:spTree>
    <p:extLst>
      <p:ext uri="{BB962C8B-B14F-4D97-AF65-F5344CB8AC3E}">
        <p14:creationId xmlns:p14="http://schemas.microsoft.com/office/powerpoint/2010/main" val="823792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620" y="398879"/>
            <a:ext cx="3680885" cy="1371600"/>
          </a:xfrm>
        </p:spPr>
        <p:txBody>
          <a:bodyPr>
            <a:normAutofit/>
          </a:bodyPr>
          <a:lstStyle/>
          <a:p>
            <a:r>
              <a:rPr lang="en-CA" dirty="0"/>
              <a:t>Once your trip has been booked:</a:t>
            </a:r>
            <a:br>
              <a:rPr lang="en-CA" dirty="0"/>
            </a:br>
            <a:endParaRPr lang="en-CA" dirty="0"/>
          </a:p>
        </p:txBody>
      </p:sp>
      <p:sp>
        <p:nvSpPr>
          <p:cNvPr id="4" name="Text Placeholder 3"/>
          <p:cNvSpPr>
            <a:spLocks noGrp="1"/>
          </p:cNvSpPr>
          <p:nvPr>
            <p:ph type="body" sz="half" idx="2"/>
          </p:nvPr>
        </p:nvSpPr>
        <p:spPr>
          <a:xfrm>
            <a:off x="458620" y="1442595"/>
            <a:ext cx="3680885" cy="4918448"/>
          </a:xfrm>
        </p:spPr>
        <p:txBody>
          <a:bodyPr>
            <a:normAutofit/>
          </a:bodyPr>
          <a:lstStyle/>
          <a:p>
            <a:r>
              <a:rPr lang="en-CA" cap="all" dirty="0"/>
              <a:t>The form will go back to the person who originally requested the trip. </a:t>
            </a:r>
          </a:p>
          <a:p>
            <a:r>
              <a:rPr lang="en-CA" sz="2400" dirty="0">
                <a:latin typeface="+mj-lt"/>
              </a:rPr>
              <a:t>ONCE YOUR TRIP IS COMPLETE:</a:t>
            </a:r>
            <a:br>
              <a:rPr lang="en-CA" dirty="0"/>
            </a:br>
            <a:endParaRPr lang="en-CA" cap="all" dirty="0"/>
          </a:p>
          <a:p>
            <a:r>
              <a:rPr lang="en-CA" cap="all" dirty="0"/>
              <a:t>You will now select the driver who actually drove the trip. This may not be the same driver who you originally booked to drive. </a:t>
            </a:r>
          </a:p>
          <a:p>
            <a:r>
              <a:rPr lang="en-CA" cap="all" dirty="0"/>
              <a:t>The system will send the form to the bus driver to complete expenses after the trip has taken place. Must click yes for “confirm actual driver” </a:t>
            </a:r>
          </a:p>
          <a:p>
            <a:r>
              <a:rPr lang="en-CA" dirty="0"/>
              <a:t> </a:t>
            </a:r>
          </a:p>
        </p:txBody>
      </p:sp>
      <p:pic>
        <p:nvPicPr>
          <p:cNvPr id="3" name="Picture 2">
            <a:extLst>
              <a:ext uri="{FF2B5EF4-FFF2-40B4-BE49-F238E27FC236}">
                <a16:creationId xmlns:a16="http://schemas.microsoft.com/office/drawing/2014/main" id="{A01CB34F-2D46-457A-AE98-0AE6286041F8}"/>
              </a:ext>
            </a:extLst>
          </p:cNvPr>
          <p:cNvPicPr>
            <a:picLocks noChangeAspect="1"/>
          </p:cNvPicPr>
          <p:nvPr/>
        </p:nvPicPr>
        <p:blipFill>
          <a:blip r:embed="rId2"/>
          <a:stretch>
            <a:fillRect/>
          </a:stretch>
        </p:blipFill>
        <p:spPr>
          <a:xfrm>
            <a:off x="4616788" y="1219200"/>
            <a:ext cx="6610350" cy="4419600"/>
          </a:xfrm>
          <a:prstGeom prst="rect">
            <a:avLst/>
          </a:prstGeom>
        </p:spPr>
      </p:pic>
      <p:sp>
        <p:nvSpPr>
          <p:cNvPr id="5" name="Oval 4">
            <a:extLst>
              <a:ext uri="{FF2B5EF4-FFF2-40B4-BE49-F238E27FC236}">
                <a16:creationId xmlns:a16="http://schemas.microsoft.com/office/drawing/2014/main" id="{332C1918-B5F7-4CC0-B91B-4710E07D9AB2}"/>
              </a:ext>
            </a:extLst>
          </p:cNvPr>
          <p:cNvSpPr/>
          <p:nvPr/>
        </p:nvSpPr>
        <p:spPr>
          <a:xfrm>
            <a:off x="7390147" y="1320207"/>
            <a:ext cx="2447915" cy="7619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Arrow: Down 5">
            <a:extLst>
              <a:ext uri="{FF2B5EF4-FFF2-40B4-BE49-F238E27FC236}">
                <a16:creationId xmlns:a16="http://schemas.microsoft.com/office/drawing/2014/main" id="{93AA66FC-A218-48D7-913D-A42CCC113380}"/>
              </a:ext>
            </a:extLst>
          </p:cNvPr>
          <p:cNvSpPr/>
          <p:nvPr/>
        </p:nvSpPr>
        <p:spPr>
          <a:xfrm>
            <a:off x="7390147" y="398879"/>
            <a:ext cx="484632"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630960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7339" y="3570882"/>
            <a:ext cx="3680885" cy="3287118"/>
          </a:xfrm>
        </p:spPr>
        <p:txBody>
          <a:bodyPr>
            <a:normAutofit fontScale="90000"/>
          </a:bodyPr>
          <a:lstStyle/>
          <a:p>
            <a:r>
              <a:rPr lang="en-CA" dirty="0"/>
              <a:t>The driver will complete the form, digitally sign and click approve.</a:t>
            </a:r>
            <a:br>
              <a:rPr lang="en-CA" dirty="0"/>
            </a:br>
            <a:br>
              <a:rPr lang="en-CA" dirty="0"/>
            </a:br>
            <a:r>
              <a:rPr lang="en-CA" dirty="0"/>
              <a:t>The form now will go to the principal for approval and digital signature.</a:t>
            </a:r>
            <a:br>
              <a:rPr lang="en-CA" dirty="0"/>
            </a:br>
            <a:br>
              <a:rPr lang="en-CA" dirty="0"/>
            </a:br>
            <a:r>
              <a:rPr lang="en-CA" dirty="0"/>
              <a:t>The form goes back to transportation Department for expense approval and digital signature.</a:t>
            </a:r>
            <a:br>
              <a:rPr lang="en-CA" dirty="0"/>
            </a:br>
            <a:br>
              <a:rPr lang="en-CA" dirty="0"/>
            </a:br>
            <a:r>
              <a:rPr lang="en-CA" dirty="0"/>
              <a:t>Transportation department submits to the payroll department for driver payment.</a:t>
            </a:r>
            <a:br>
              <a:rPr lang="en-CA" dirty="0"/>
            </a:br>
            <a:endParaRPr lang="en-CA" dirty="0"/>
          </a:p>
        </p:txBody>
      </p:sp>
      <p:pic>
        <p:nvPicPr>
          <p:cNvPr id="5"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9259" y="96551"/>
            <a:ext cx="3941118" cy="6171363"/>
          </a:xfrm>
          <a:prstGeom prst="rect">
            <a:avLst/>
          </a:prstGeom>
        </p:spPr>
      </p:pic>
      <p:pic>
        <p:nvPicPr>
          <p:cNvPr id="6" name="Content Placeholder 5"/>
          <p:cNvPicPr>
            <a:picLocks noGrp="1" noChangeAspect="1"/>
          </p:cNvPicPr>
          <p:nvPr>
            <p:ph idx="1"/>
          </p:nvPr>
        </p:nvPicPr>
        <p:blipFill rotWithShape="1">
          <a:blip r:embed="rId3">
            <a:extLst>
              <a:ext uri="{28A0092B-C50C-407E-A947-70E740481C1C}">
                <a14:useLocalDpi xmlns:a14="http://schemas.microsoft.com/office/drawing/2010/main" val="0"/>
              </a:ext>
            </a:extLst>
          </a:blip>
          <a:srcRect t="12420"/>
          <a:stretch/>
        </p:blipFill>
        <p:spPr>
          <a:xfrm>
            <a:off x="6739259" y="4914256"/>
            <a:ext cx="3941118" cy="1881270"/>
          </a:xfrm>
        </p:spPr>
      </p:pic>
    </p:spTree>
    <p:extLst>
      <p:ext uri="{BB962C8B-B14F-4D97-AF65-F5344CB8AC3E}">
        <p14:creationId xmlns:p14="http://schemas.microsoft.com/office/powerpoint/2010/main" val="1140468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D6F0E-AFC6-484B-9594-96B1323D96BA}"/>
              </a:ext>
            </a:extLst>
          </p:cNvPr>
          <p:cNvSpPr>
            <a:spLocks noGrp="1"/>
          </p:cNvSpPr>
          <p:nvPr>
            <p:ph type="title"/>
          </p:nvPr>
        </p:nvSpPr>
        <p:spPr>
          <a:xfrm>
            <a:off x="575631" y="1068637"/>
            <a:ext cx="3680885" cy="1363744"/>
          </a:xfrm>
        </p:spPr>
        <p:txBody>
          <a:bodyPr/>
          <a:lstStyle/>
          <a:p>
            <a:pPr algn="ctr"/>
            <a:r>
              <a:rPr lang="en-CA" dirty="0"/>
              <a:t>SPECIAL EVENT Cancellation </a:t>
            </a:r>
          </a:p>
        </p:txBody>
      </p:sp>
      <p:pic>
        <p:nvPicPr>
          <p:cNvPr id="5" name="Content Placeholder 4">
            <a:extLst>
              <a:ext uri="{FF2B5EF4-FFF2-40B4-BE49-F238E27FC236}">
                <a16:creationId xmlns:a16="http://schemas.microsoft.com/office/drawing/2014/main" id="{EBEE6F17-E787-409E-8C27-C2C120C0262A}"/>
              </a:ext>
            </a:extLst>
          </p:cNvPr>
          <p:cNvPicPr>
            <a:picLocks noGrp="1" noChangeAspect="1"/>
          </p:cNvPicPr>
          <p:nvPr>
            <p:ph idx="1"/>
          </p:nvPr>
        </p:nvPicPr>
        <p:blipFill>
          <a:blip r:embed="rId2"/>
          <a:stretch>
            <a:fillRect/>
          </a:stretch>
        </p:blipFill>
        <p:spPr>
          <a:xfrm>
            <a:off x="4697192" y="1132224"/>
            <a:ext cx="5644932" cy="5541818"/>
          </a:xfrm>
          <a:prstGeom prst="rect">
            <a:avLst/>
          </a:prstGeom>
        </p:spPr>
      </p:pic>
      <p:sp>
        <p:nvSpPr>
          <p:cNvPr id="4" name="Text Placeholder 3">
            <a:extLst>
              <a:ext uri="{FF2B5EF4-FFF2-40B4-BE49-F238E27FC236}">
                <a16:creationId xmlns:a16="http://schemas.microsoft.com/office/drawing/2014/main" id="{12E71243-971D-4591-8970-531538E052C2}"/>
              </a:ext>
            </a:extLst>
          </p:cNvPr>
          <p:cNvSpPr>
            <a:spLocks noGrp="1"/>
          </p:cNvSpPr>
          <p:nvPr>
            <p:ph type="body" sz="half" idx="2"/>
          </p:nvPr>
        </p:nvSpPr>
        <p:spPr>
          <a:xfrm>
            <a:off x="795969" y="2432380"/>
            <a:ext cx="3680885" cy="3891301"/>
          </a:xfrm>
        </p:spPr>
        <p:txBody>
          <a:bodyPr>
            <a:normAutofit/>
          </a:bodyPr>
          <a:lstStyle/>
          <a:p>
            <a:r>
              <a:rPr lang="en-CA" dirty="0"/>
              <a:t>CANCELLATIONS NEED TO BE COMPLETED BY THE STAFF PERSON THAT ORIGINALY BOOKED THE TRIP. </a:t>
            </a:r>
          </a:p>
          <a:p>
            <a:r>
              <a:rPr lang="en-CA" dirty="0"/>
              <a:t>TRIP MUST BE CANCELLED ON APPLITRACK. LOGIN TO APPLITRACK AND SELECT TRIP YOU WANT TO CANCEL. SELECT CANCEL BUTTON AND </a:t>
            </a:r>
            <a:r>
              <a:rPr lang="en-CA" b="1" u="sng" dirty="0"/>
              <a:t>DENY</a:t>
            </a:r>
            <a:r>
              <a:rPr lang="en-CA" dirty="0"/>
              <a:t> AT THE BOTTOM OF THE FORM.</a:t>
            </a:r>
          </a:p>
          <a:p>
            <a:r>
              <a:rPr lang="en-CA" dirty="0"/>
              <a:t>AFTER CANCELLATION IS COMPLETE CONFIRMATION WILL BE SENT TO THE PERSON CANCELLING THE TRIP AND THE TRANSPORTATION DEPARTMENT TO CANCEL THE BUS.</a:t>
            </a:r>
          </a:p>
          <a:p>
            <a:endParaRPr lang="en-CA" dirty="0"/>
          </a:p>
          <a:p>
            <a:endParaRPr lang="en-CA" dirty="0"/>
          </a:p>
        </p:txBody>
      </p:sp>
      <p:sp>
        <p:nvSpPr>
          <p:cNvPr id="6" name="Oval 5">
            <a:extLst>
              <a:ext uri="{FF2B5EF4-FFF2-40B4-BE49-F238E27FC236}">
                <a16:creationId xmlns:a16="http://schemas.microsoft.com/office/drawing/2014/main" id="{D6872F58-D5FF-4E0F-9503-4BFB8FC603DA}"/>
              </a:ext>
            </a:extLst>
          </p:cNvPr>
          <p:cNvSpPr/>
          <p:nvPr/>
        </p:nvSpPr>
        <p:spPr>
          <a:xfrm>
            <a:off x="4697192" y="3583644"/>
            <a:ext cx="3323422"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a:extLst>
              <a:ext uri="{FF2B5EF4-FFF2-40B4-BE49-F238E27FC236}">
                <a16:creationId xmlns:a16="http://schemas.microsoft.com/office/drawing/2014/main" id="{096AF17D-E814-44A9-B17D-C2EA55BAB083}"/>
              </a:ext>
            </a:extLst>
          </p:cNvPr>
          <p:cNvPicPr>
            <a:picLocks noChangeAspect="1"/>
          </p:cNvPicPr>
          <p:nvPr/>
        </p:nvPicPr>
        <p:blipFill>
          <a:blip r:embed="rId3"/>
          <a:stretch>
            <a:fillRect/>
          </a:stretch>
        </p:blipFill>
        <p:spPr>
          <a:xfrm>
            <a:off x="575631" y="388471"/>
            <a:ext cx="9144000" cy="1019175"/>
          </a:xfrm>
          <a:prstGeom prst="rect">
            <a:avLst/>
          </a:prstGeom>
        </p:spPr>
      </p:pic>
      <p:sp>
        <p:nvSpPr>
          <p:cNvPr id="3" name="Oval 2">
            <a:extLst>
              <a:ext uri="{FF2B5EF4-FFF2-40B4-BE49-F238E27FC236}">
                <a16:creationId xmlns:a16="http://schemas.microsoft.com/office/drawing/2014/main" id="{A7E636EF-79B1-408F-B5A5-D6B02693EF3A}"/>
              </a:ext>
            </a:extLst>
          </p:cNvPr>
          <p:cNvSpPr/>
          <p:nvPr/>
        </p:nvSpPr>
        <p:spPr>
          <a:xfrm>
            <a:off x="8020614" y="898059"/>
            <a:ext cx="1024234" cy="2587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243730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3889303786F64CB1DBE65039798086" ma:contentTypeVersion="1" ma:contentTypeDescription="Create a new document." ma:contentTypeScope="" ma:versionID="c7eb586436d9759af93960ae5acfc911">
  <xsd:schema xmlns:xsd="http://www.w3.org/2001/XMLSchema" xmlns:xs="http://www.w3.org/2001/XMLSchema" xmlns:p="http://schemas.microsoft.com/office/2006/metadata/properties" xmlns:ns1="http://schemas.microsoft.com/sharepoint/v3" targetNamespace="http://schemas.microsoft.com/office/2006/metadata/properties" ma:root="true" ma:fieldsID="55d3c2ff1dfae606d6f8168c3878679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C19CBDA-A24B-48F1-A59C-E9C38EB6F469}"/>
</file>

<file path=customXml/itemProps2.xml><?xml version="1.0" encoding="utf-8"?>
<ds:datastoreItem xmlns:ds="http://schemas.openxmlformats.org/officeDocument/2006/customXml" ds:itemID="{33B4A7AC-4E85-44E2-9A72-BE3D19855B55}"/>
</file>

<file path=customXml/itemProps3.xml><?xml version="1.0" encoding="utf-8"?>
<ds:datastoreItem xmlns:ds="http://schemas.openxmlformats.org/officeDocument/2006/customXml" ds:itemID="{87B76AE0-6AD9-4A63-8370-90EE9350E898}"/>
</file>

<file path=docProps/app.xml><?xml version="1.0" encoding="utf-8"?>
<Properties xmlns="http://schemas.openxmlformats.org/officeDocument/2006/extended-properties" xmlns:vt="http://schemas.openxmlformats.org/officeDocument/2006/docPropsVTypes">
  <Template>TM03457452[[fn=Celestial]]</Template>
  <TotalTime>645</TotalTime>
  <Words>250</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Celestial</vt:lpstr>
      <vt:lpstr>Special event trips</vt:lpstr>
      <vt:lpstr>So you need to book a bus</vt:lpstr>
      <vt:lpstr>SPECIAL EVENTS REQUIRING ADDITIONAL APPROVAL </vt:lpstr>
      <vt:lpstr>Log into ApplitrACK Select Forms</vt:lpstr>
      <vt:lpstr>Complete ALL THE SECTIONS ON the form. click submit Form.  The Transportation department WILL BE NOTIFIED TO BOOK THE BUS FOR THE EVENT.  Details of activity section  must idenifity the following types of special events if applicable:  -special education  (aqua/equine therapy) -ia/home ec &amp;paa -careers fairs /guidance -pre k special events </vt:lpstr>
      <vt:lpstr>Once your trip has been booked: </vt:lpstr>
      <vt:lpstr>The driver will complete the form, digitally sign and click approve.  The form now will go to the principal for approval and digital signature.  The form goes back to transportation Department for expense approval and digital signature.  Transportation department submits to the payroll department for driver payment. </vt:lpstr>
      <vt:lpstr>SPECIAL EVENT Cancellation </vt:lpstr>
    </vt:vector>
  </TitlesOfParts>
  <Company>NWSD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event trips</dc:title>
  <dc:creator>Amanda Gerow</dc:creator>
  <cp:lastModifiedBy>Virginia Calvert</cp:lastModifiedBy>
  <cp:revision>26</cp:revision>
  <dcterms:created xsi:type="dcterms:W3CDTF">2019-08-13T15:03:50Z</dcterms:created>
  <dcterms:modified xsi:type="dcterms:W3CDTF">2019-08-30T01:00:43Z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0x010100B73889303786F64CB1DBE65039798086</vt:lpwstr>
  </property>
</Properties>
</file>