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5143500" type="screen16x9"/>
  <p:notesSz cx="6858000" cy="9144000"/>
  <p:embeddedFontLst>
    <p:embeddedFont>
      <p:font typeface="Arimo" panose="020B0604020202020204" charset="0"/>
      <p:regular r:id="rId22"/>
      <p:bold r:id="rId23"/>
      <p:italic r:id="rId24"/>
      <p:boldItalic r:id="rId25"/>
    </p:embeddedFont>
    <p:embeddedFont>
      <p:font typeface="Comic Sans MS" panose="030F0702030302020204" pitchFamily="66" charset="0"/>
      <p:regular r:id="rId26"/>
      <p:bold r:id="rId27"/>
      <p:italic r:id="rId28"/>
      <p:boldItalic r:id="rId29"/>
    </p:embeddedFont>
    <p:embeddedFont>
      <p:font typeface="Helvetica Neue" panose="020B0604020202020204" charset="0"/>
      <p:regular r:id="rId30"/>
      <p:bold r:id="rId31"/>
      <p:italic r:id="rId32"/>
      <p:boldItalic r:id="rId33"/>
    </p:embeddedFont>
    <p:embeddedFont>
      <p:font typeface="Merriweather" panose="000005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66E842-9EDB-5464-A5D6-8CE586F66709}" v="2" dt="2025-02-25T20:48:38.563"/>
    <p1510:client id="{BF4A2E6E-C2FA-A332-FF4E-341636411312}" v="2" dt="2025-02-25T18:00:03.369"/>
  </p1510:revLst>
</p1510:revInfo>
</file>

<file path=ppt/tableStyles.xml><?xml version="1.0" encoding="utf-8"?>
<a:tblStyleLst xmlns:a="http://schemas.openxmlformats.org/drawingml/2006/main" def="{F34964F4-8F35-4D5A-B98F-F748F04B909A}">
  <a:tblStyle styleId="{F34964F4-8F35-4D5A-B98F-F748F04B90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quel Rawlake-Parker" userId="S::racquel.parker@nwsd.ca::a33b7b8d-cb32-490e-8da2-f55c82779cde" providerId="AD" clId="Web-{BF4A2E6E-C2FA-A332-FF4E-341636411312}"/>
    <pc:docChg chg="modSld">
      <pc:chgData name="Racquel Rawlake-Parker" userId="S::racquel.parker@nwsd.ca::a33b7b8d-cb32-490e-8da2-f55c82779cde" providerId="AD" clId="Web-{BF4A2E6E-C2FA-A332-FF4E-341636411312}" dt="2025-02-25T18:00:03.369" v="1" actId="1076"/>
      <pc:docMkLst>
        <pc:docMk/>
      </pc:docMkLst>
      <pc:sldChg chg="modSp">
        <pc:chgData name="Racquel Rawlake-Parker" userId="S::racquel.parker@nwsd.ca::a33b7b8d-cb32-490e-8da2-f55c82779cde" providerId="AD" clId="Web-{BF4A2E6E-C2FA-A332-FF4E-341636411312}" dt="2025-02-25T18:00:03.369" v="1" actId="1076"/>
        <pc:sldMkLst>
          <pc:docMk/>
          <pc:sldMk cId="0" sldId="258"/>
        </pc:sldMkLst>
        <pc:picChg chg="mod">
          <ac:chgData name="Racquel Rawlake-Parker" userId="S::racquel.parker@nwsd.ca::a33b7b8d-cb32-490e-8da2-f55c82779cde" providerId="AD" clId="Web-{BF4A2E6E-C2FA-A332-FF4E-341636411312}" dt="2025-02-25T18:00:03.369" v="1" actId="1076"/>
          <ac:picMkLst>
            <pc:docMk/>
            <pc:sldMk cId="0" sldId="258"/>
            <ac:picMk id="101" creationId="{00000000-0000-0000-0000-000000000000}"/>
          </ac:picMkLst>
        </pc:picChg>
      </pc:sldChg>
    </pc:docChg>
  </pc:docChgLst>
  <pc:docChgLst>
    <pc:chgData name="Darcy Moore" userId="S::darcy.moore@nwsd.ca::3c89b0cc-d40a-4f80-9438-b43f33fa6608" providerId="AD" clId="Web-{7466E842-9EDB-5464-A5D6-8CE586F66709}"/>
    <pc:docChg chg="modSld">
      <pc:chgData name="Darcy Moore" userId="S::darcy.moore@nwsd.ca::3c89b0cc-d40a-4f80-9438-b43f33fa6608" providerId="AD" clId="Web-{7466E842-9EDB-5464-A5D6-8CE586F66709}" dt="2025-02-25T20:48:38.563" v="1" actId="1076"/>
      <pc:docMkLst>
        <pc:docMk/>
      </pc:docMkLst>
      <pc:sldChg chg="modSp">
        <pc:chgData name="Darcy Moore" userId="S::darcy.moore@nwsd.ca::3c89b0cc-d40a-4f80-9438-b43f33fa6608" providerId="AD" clId="Web-{7466E842-9EDB-5464-A5D6-8CE586F66709}" dt="2025-02-25T20:48:38.563" v="1" actId="1076"/>
        <pc:sldMkLst>
          <pc:docMk/>
          <pc:sldMk cId="0" sldId="259"/>
        </pc:sldMkLst>
        <pc:picChg chg="mod">
          <ac:chgData name="Darcy Moore" userId="S::darcy.moore@nwsd.ca::3c89b0cc-d40a-4f80-9438-b43f33fa6608" providerId="AD" clId="Web-{7466E842-9EDB-5464-A5D6-8CE586F66709}" dt="2025-02-25T20:48:38.563" v="1" actId="1076"/>
          <ac:picMkLst>
            <pc:docMk/>
            <pc:sldMk cId="0" sldId="259"/>
            <ac:picMk id="11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metismuseum.ca/michif_dictionary.php"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metismuseum.ca/northern_michif_dictionary.php"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M%C3%A9tis_Traders_on_the_Plains_-_Marchands_de_fourrures_m%C3%A9tis_sur_les_Plaines_(24392719392).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rupertsland.org/wp-content/uploads/2019/06/Culture-Cards-29May2019.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b7abd33e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 2020 Rupertsland Institute </a:t>
            </a:r>
            <a:endParaRPr/>
          </a:p>
        </p:txBody>
      </p:sp>
      <p:sp>
        <p:nvSpPr>
          <p:cNvPr id="82" name="Google Shape;82;gb7abd33e9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177" name="Google Shape;177;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545ecb6c4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189" name="Google Shape;189;g5545ecb6c4_2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545ecb6c4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http://www.metismuseum.ca/michif_dictionary.php</a:t>
            </a:r>
            <a:endParaRPr/>
          </a:p>
          <a:p>
            <a:pPr marL="0" lvl="0" indent="0" algn="l" rtl="0">
              <a:spcBef>
                <a:spcPts val="0"/>
              </a:spcBef>
              <a:spcAft>
                <a:spcPts val="0"/>
              </a:spcAft>
              <a:buNone/>
            </a:pPr>
            <a:r>
              <a:rPr lang="en-US" u="sng">
                <a:solidFill>
                  <a:schemeClr val="hlink"/>
                </a:solidFill>
                <a:hlinkClick r:id="rId4"/>
              </a:rPr>
              <a:t>http://www.metismuseum.ca/northern_michif_dictionary.php</a:t>
            </a:r>
            <a:endParaRPr/>
          </a:p>
          <a:p>
            <a:pPr marL="0" lvl="0" indent="0" algn="l" rtl="0">
              <a:spcBef>
                <a:spcPts val="0"/>
              </a:spcBef>
              <a:spcAft>
                <a:spcPts val="0"/>
              </a:spcAft>
              <a:buNone/>
            </a:pPr>
            <a:r>
              <a:rPr lang="en-US"/>
              <a:t>*note the French (Heritage Michif) or Cree (Northern Michif) influence</a:t>
            </a:r>
            <a:endParaRPr/>
          </a:p>
          <a:p>
            <a:pPr marL="0" lvl="0" indent="0" algn="l" rtl="0">
              <a:spcBef>
                <a:spcPts val="0"/>
              </a:spcBef>
              <a:spcAft>
                <a:spcPts val="0"/>
              </a:spcAft>
              <a:buClr>
                <a:schemeClr val="dk1"/>
              </a:buClr>
              <a:buSzPts val="1100"/>
              <a:buFont typeface="Arial"/>
              <a:buNone/>
            </a:pPr>
            <a:endParaRPr/>
          </a:p>
        </p:txBody>
      </p:sp>
      <p:sp>
        <p:nvSpPr>
          <p:cNvPr id="200" name="Google Shape;200;g5545ecb6c4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5388696f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Cole Laurent </a:t>
            </a:r>
            <a:endParaRPr/>
          </a:p>
          <a:p>
            <a:pPr marL="0" lvl="0" indent="0" algn="l" rtl="0">
              <a:spcBef>
                <a:spcPts val="0"/>
              </a:spcBef>
              <a:spcAft>
                <a:spcPts val="0"/>
              </a:spcAft>
              <a:buClr>
                <a:schemeClr val="dk1"/>
              </a:buClr>
              <a:buSzPts val="1100"/>
              <a:buFont typeface="Arial"/>
              <a:buNone/>
            </a:pPr>
            <a:endParaRPr/>
          </a:p>
        </p:txBody>
      </p:sp>
      <p:sp>
        <p:nvSpPr>
          <p:cNvPr id="211" name="Google Shape;211;g55388696f1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5388696f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21" name="Google Shape;221;g55388696f1_0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5388696f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34" name="Google Shape;234;g55388696f1_0_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44" name="Google Shape;244;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https://commons.wikimedia.org/wiki/File:M%C3%A9tis_Traders_on_the_Plains_-_Marchands_de_fourrures_m%C3%A9tis_sur_les_Plaines_(24392719392).jpg</a:t>
            </a:r>
            <a:endParaRPr/>
          </a:p>
          <a:p>
            <a:pPr marL="0" lvl="0" indent="0" algn="l" rtl="0">
              <a:spcBef>
                <a:spcPts val="0"/>
              </a:spcBef>
              <a:spcAft>
                <a:spcPts val="0"/>
              </a:spcAft>
              <a:buClr>
                <a:schemeClr val="dk1"/>
              </a:buClr>
              <a:buSzPts val="1100"/>
              <a:buFont typeface="Arial"/>
              <a:buNone/>
            </a:pPr>
            <a:endParaRPr/>
          </a:p>
        </p:txBody>
      </p:sp>
      <p:sp>
        <p:nvSpPr>
          <p:cNvPr id="98" name="Google Shape;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109" name="Google Shape;10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549af0da3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http://www.rupertsland.org/wp-content/uploads/2019/06/Culture-Cards-29May2019.pdf</a:t>
            </a:r>
            <a:endParaRPr/>
          </a:p>
          <a:p>
            <a:pPr marL="0" lvl="0" indent="0" algn="l" rtl="0">
              <a:spcBef>
                <a:spcPts val="0"/>
              </a:spcBef>
              <a:spcAft>
                <a:spcPts val="0"/>
              </a:spcAft>
              <a:buClr>
                <a:schemeClr val="dk1"/>
              </a:buClr>
              <a:buSzPts val="1100"/>
              <a:buFont typeface="Arial"/>
              <a:buNone/>
            </a:pPr>
            <a:endParaRPr/>
          </a:p>
        </p:txBody>
      </p:sp>
      <p:sp>
        <p:nvSpPr>
          <p:cNvPr id="118" name="Google Shape;118;g549af0da3d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49af0da3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127" name="Google Shape;127;g549af0da3d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49af0da3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naan bread, tortilla, baguette, scone, donuts, bagels, etc</a:t>
            </a:r>
            <a:endParaRPr/>
          </a:p>
          <a:p>
            <a:pPr marL="0" lvl="0" indent="0" algn="l" rtl="0">
              <a:spcBef>
                <a:spcPts val="0"/>
              </a:spcBef>
              <a:spcAft>
                <a:spcPts val="0"/>
              </a:spcAft>
              <a:buNone/>
            </a:pPr>
            <a:r>
              <a:rPr lang="en-US"/>
              <a:t>This could be asked pre or post or both!</a:t>
            </a:r>
            <a:endParaRPr/>
          </a:p>
          <a:p>
            <a:pPr marL="0" lvl="0" indent="0" algn="l" rtl="0">
              <a:spcBef>
                <a:spcPts val="0"/>
              </a:spcBef>
              <a:spcAft>
                <a:spcPts val="0"/>
              </a:spcAft>
              <a:buClr>
                <a:schemeClr val="dk1"/>
              </a:buClr>
              <a:buSzPts val="1100"/>
              <a:buFont typeface="Arial"/>
              <a:buNone/>
            </a:pPr>
            <a:endParaRPr/>
          </a:p>
        </p:txBody>
      </p:sp>
      <p:sp>
        <p:nvSpPr>
          <p:cNvPr id="144" name="Google Shape;144;g549af0da3d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49af0da3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154" name="Google Shape;154;g549af0da3d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5388696f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167" name="Google Shape;167;g55388696f1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 name="Google Shape;20;p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5"/>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6"/>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education@rupertsland.org"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7.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8.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9.jpg"/><Relationship Id="rId4" Type="http://schemas.openxmlformats.org/officeDocument/2006/relationships/image" Target="../media/image2.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jpg"/><Relationship Id="rId11"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Google Shape;84;p13" descr="Sash.png"/>
          <p:cNvPicPr preferRelativeResize="0"/>
          <p:nvPr/>
        </p:nvPicPr>
        <p:blipFill rotWithShape="1">
          <a:blip r:embed="rId4">
            <a:alphaModFix/>
          </a:blip>
          <a:srcRect/>
          <a:stretch/>
        </p:blipFill>
        <p:spPr>
          <a:xfrm>
            <a:off x="4009176" y="4548142"/>
            <a:ext cx="1248624" cy="595358"/>
          </a:xfrm>
          <a:prstGeom prst="rect">
            <a:avLst/>
          </a:prstGeom>
          <a:noFill/>
          <a:ln>
            <a:noFill/>
          </a:ln>
        </p:spPr>
      </p:pic>
      <p:sp>
        <p:nvSpPr>
          <p:cNvPr id="85" name="Google Shape;85;p13"/>
          <p:cNvSpPr/>
          <p:nvPr/>
        </p:nvSpPr>
        <p:spPr>
          <a:xfrm>
            <a:off x="477937" y="526575"/>
            <a:ext cx="7845300" cy="37125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1000">
                <a:solidFill>
                  <a:srgbClr val="C00000"/>
                </a:solidFill>
              </a:rPr>
              <a:t>Tawnshi Hello!</a:t>
            </a:r>
            <a:endParaRPr sz="1000">
              <a:solidFill>
                <a:srgbClr val="C00000"/>
              </a:solidFill>
            </a:endParaRPr>
          </a:p>
          <a:p>
            <a:pPr marL="0" marR="0" lvl="0" indent="0" algn="l" rtl="0">
              <a:lnSpc>
                <a:spcPct val="115000"/>
              </a:lnSpc>
              <a:spcBef>
                <a:spcPts val="0"/>
              </a:spcBef>
              <a:spcAft>
                <a:spcPts val="0"/>
              </a:spcAft>
              <a:buClr>
                <a:schemeClr val="dk1"/>
              </a:buClr>
              <a:buSzPts val="1100"/>
              <a:buFont typeface="Arial"/>
              <a:buNone/>
            </a:pPr>
            <a:endParaRPr sz="1000">
              <a:solidFill>
                <a:srgbClr val="C00000"/>
              </a:solidFill>
            </a:endParaRPr>
          </a:p>
          <a:p>
            <a:pPr marL="0" marR="0" lvl="0" indent="0" algn="l" rtl="0">
              <a:lnSpc>
                <a:spcPct val="115000"/>
              </a:lnSpc>
              <a:spcBef>
                <a:spcPts val="0"/>
              </a:spcBef>
              <a:spcAft>
                <a:spcPts val="0"/>
              </a:spcAft>
              <a:buClr>
                <a:schemeClr val="dk1"/>
              </a:buClr>
              <a:buSzPts val="1100"/>
              <a:buFont typeface="Arial"/>
              <a:buNone/>
            </a:pPr>
            <a:r>
              <a:rPr lang="en-US" sz="1000">
                <a:solidFill>
                  <a:srgbClr val="C00000"/>
                </a:solidFill>
              </a:rPr>
              <a:t>Rupertsland Centre for Teaching and Learning (RCTL) is excited that you are exploring our authentic Métis education resources! All RCTL resources have been carefully crafted by our team of Métis educators. We work closely with Métis leaders, knowledge keepers, and community members to produce resources that accurately present authentic Métis voices and stories in education. We, at Rupertsland, are honoured that members of our Métis community have determined us to be a trustworthy voice to share their stories in a meaningful, respectful way.</a:t>
            </a:r>
            <a:endParaRPr sz="1000">
              <a:solidFill>
                <a:srgbClr val="C00000"/>
              </a:solidFill>
            </a:endParaRPr>
          </a:p>
          <a:p>
            <a:pPr marL="0" marR="0" lvl="0" indent="0" algn="l" rtl="0">
              <a:lnSpc>
                <a:spcPct val="115000"/>
              </a:lnSpc>
              <a:spcBef>
                <a:spcPts val="0"/>
              </a:spcBef>
              <a:spcAft>
                <a:spcPts val="0"/>
              </a:spcAft>
              <a:buClr>
                <a:schemeClr val="dk1"/>
              </a:buClr>
              <a:buSzPts val="1100"/>
              <a:buFont typeface="Arial"/>
              <a:buNone/>
            </a:pPr>
            <a:endParaRPr sz="1000">
              <a:solidFill>
                <a:srgbClr val="C00000"/>
              </a:solidFill>
            </a:endParaRPr>
          </a:p>
          <a:p>
            <a:pPr marL="0" marR="0" lvl="0" indent="0" algn="l" rtl="0">
              <a:lnSpc>
                <a:spcPct val="115000"/>
              </a:lnSpc>
              <a:spcBef>
                <a:spcPts val="0"/>
              </a:spcBef>
              <a:spcAft>
                <a:spcPts val="0"/>
              </a:spcAft>
              <a:buClr>
                <a:schemeClr val="dk1"/>
              </a:buClr>
              <a:buSzPts val="1100"/>
              <a:buFont typeface="Arial"/>
              <a:buNone/>
            </a:pPr>
            <a:r>
              <a:rPr lang="en-US" sz="1000" b="1" u="sng">
                <a:solidFill>
                  <a:srgbClr val="C00000"/>
                </a:solidFill>
              </a:rPr>
              <a:t>Educators are invited to use the resources we share to promote Métis voices in their classrooms</a:t>
            </a:r>
            <a:r>
              <a:rPr lang="en-US" sz="1000" b="1">
                <a:solidFill>
                  <a:srgbClr val="C00000"/>
                </a:solidFill>
              </a:rPr>
              <a:t>. </a:t>
            </a:r>
            <a:endParaRPr sz="1000" b="1">
              <a:solidFill>
                <a:srgbClr val="C00000"/>
              </a:solidFill>
            </a:endParaRPr>
          </a:p>
          <a:p>
            <a:pPr marL="0" marR="0" lvl="0" indent="0" algn="l" rtl="0">
              <a:lnSpc>
                <a:spcPct val="115000"/>
              </a:lnSpc>
              <a:spcBef>
                <a:spcPts val="0"/>
              </a:spcBef>
              <a:spcAft>
                <a:spcPts val="0"/>
              </a:spcAft>
              <a:buClr>
                <a:schemeClr val="dk1"/>
              </a:buClr>
              <a:buSzPts val="1100"/>
              <a:buFont typeface="Arial"/>
              <a:buNone/>
            </a:pPr>
            <a:r>
              <a:rPr lang="en-US" sz="1000" b="1" u="sng">
                <a:solidFill>
                  <a:srgbClr val="C00000"/>
                </a:solidFill>
              </a:rPr>
              <a:t>We ask that our resources are not adapted out of their original context. </a:t>
            </a:r>
            <a:endParaRPr sz="1000" b="1" u="sng">
              <a:solidFill>
                <a:srgbClr val="C00000"/>
              </a:solidFill>
            </a:endParaRPr>
          </a:p>
          <a:p>
            <a:pPr marL="0" marR="0" lvl="0" indent="0" algn="l" rtl="0">
              <a:lnSpc>
                <a:spcPct val="115000"/>
              </a:lnSpc>
              <a:spcBef>
                <a:spcPts val="0"/>
              </a:spcBef>
              <a:spcAft>
                <a:spcPts val="0"/>
              </a:spcAft>
              <a:buClr>
                <a:schemeClr val="dk1"/>
              </a:buClr>
              <a:buSzPts val="1100"/>
              <a:buFont typeface="Arial"/>
              <a:buNone/>
            </a:pPr>
            <a:r>
              <a:rPr lang="en-US" sz="1000" b="1" u="sng">
                <a:solidFill>
                  <a:srgbClr val="C00000"/>
                </a:solidFill>
              </a:rPr>
              <a:t>Do not share beyond an individual classroom without permission.</a:t>
            </a:r>
            <a:endParaRPr sz="1000" b="1" u="sng">
              <a:solidFill>
                <a:srgbClr val="C00000"/>
              </a:solidFill>
            </a:endParaRPr>
          </a:p>
          <a:p>
            <a:pPr marL="0" marR="0" lvl="0" indent="0" algn="l" rtl="0">
              <a:lnSpc>
                <a:spcPct val="115000"/>
              </a:lnSpc>
              <a:spcBef>
                <a:spcPts val="0"/>
              </a:spcBef>
              <a:spcAft>
                <a:spcPts val="0"/>
              </a:spcAft>
              <a:buClr>
                <a:schemeClr val="dk1"/>
              </a:buClr>
              <a:buSzPts val="1100"/>
              <a:buFont typeface="Arial"/>
              <a:buNone/>
            </a:pPr>
            <a:endParaRPr sz="1000" b="1">
              <a:solidFill>
                <a:srgbClr val="C00000"/>
              </a:solidFill>
            </a:endParaRPr>
          </a:p>
          <a:p>
            <a:pPr marL="0" marR="0" lvl="0" indent="0" algn="l" rtl="0">
              <a:lnSpc>
                <a:spcPct val="115000"/>
              </a:lnSpc>
              <a:spcBef>
                <a:spcPts val="0"/>
              </a:spcBef>
              <a:spcAft>
                <a:spcPts val="0"/>
              </a:spcAft>
              <a:buClr>
                <a:schemeClr val="dk1"/>
              </a:buClr>
              <a:buSzPts val="1100"/>
              <a:buFont typeface="Arial"/>
              <a:buNone/>
            </a:pPr>
            <a:r>
              <a:rPr lang="en-US" sz="1000">
                <a:solidFill>
                  <a:srgbClr val="C00000"/>
                </a:solidFill>
              </a:rPr>
              <a:t>We take the responsibility of honouring the stories and knowledge that our community shares with us very seriously and so we ensure it is shared in an appropriate manner. We recognize that every teacher and student’s learning situation is unique. </a:t>
            </a:r>
            <a:endParaRPr sz="1000">
              <a:solidFill>
                <a:srgbClr val="C00000"/>
              </a:solidFill>
            </a:endParaRPr>
          </a:p>
          <a:p>
            <a:pPr marL="0" marR="0" lvl="0" indent="0" algn="l" rtl="0">
              <a:lnSpc>
                <a:spcPct val="115000"/>
              </a:lnSpc>
              <a:spcBef>
                <a:spcPts val="0"/>
              </a:spcBef>
              <a:spcAft>
                <a:spcPts val="0"/>
              </a:spcAft>
              <a:buClr>
                <a:schemeClr val="dk1"/>
              </a:buClr>
              <a:buSzPts val="1100"/>
              <a:buFont typeface="Arial"/>
              <a:buNone/>
            </a:pPr>
            <a:r>
              <a:rPr lang="en-US" sz="1000" b="1">
                <a:solidFill>
                  <a:srgbClr val="C00000"/>
                </a:solidFill>
              </a:rPr>
              <a:t>Please write to us with any requests or questions you have about how to best use our resources to fit your specific needs at </a:t>
            </a:r>
            <a:r>
              <a:rPr lang="en-US" sz="1000" b="1" u="sng">
                <a:solidFill>
                  <a:schemeClr val="hlink"/>
                </a:solidFill>
                <a:hlinkClick r:id="rId5"/>
              </a:rPr>
              <a:t>education@rupertsland.org</a:t>
            </a:r>
            <a:r>
              <a:rPr lang="en-US" sz="1000" b="1">
                <a:solidFill>
                  <a:srgbClr val="C00000"/>
                </a:solidFill>
              </a:rPr>
              <a:t>.</a:t>
            </a:r>
            <a:endParaRPr sz="1000" b="1">
              <a:solidFill>
                <a:srgbClr val="C00000"/>
              </a:solidFill>
            </a:endParaRPr>
          </a:p>
          <a:p>
            <a:pPr marL="0" marR="0" lvl="0" indent="0" algn="l" rtl="0">
              <a:lnSpc>
                <a:spcPct val="115000"/>
              </a:lnSpc>
              <a:spcBef>
                <a:spcPts val="0"/>
              </a:spcBef>
              <a:spcAft>
                <a:spcPts val="0"/>
              </a:spcAft>
              <a:buClr>
                <a:schemeClr val="dk1"/>
              </a:buClr>
              <a:buSzPts val="1100"/>
              <a:buFont typeface="Arial"/>
              <a:buNone/>
            </a:pPr>
            <a:endParaRPr sz="1000">
              <a:solidFill>
                <a:srgbClr val="C00000"/>
              </a:solidFill>
            </a:endParaRPr>
          </a:p>
          <a:p>
            <a:pPr marL="0" marR="0" lvl="0" indent="0" algn="ctr" rtl="0">
              <a:lnSpc>
                <a:spcPct val="115000"/>
              </a:lnSpc>
              <a:spcBef>
                <a:spcPts val="0"/>
              </a:spcBef>
              <a:spcAft>
                <a:spcPts val="0"/>
              </a:spcAft>
              <a:buClr>
                <a:schemeClr val="dk1"/>
              </a:buClr>
              <a:buSzPts val="1100"/>
              <a:buFont typeface="Arial"/>
              <a:buNone/>
            </a:pPr>
            <a:r>
              <a:rPr lang="en-US" sz="1000">
                <a:solidFill>
                  <a:srgbClr val="C00000"/>
                </a:solidFill>
              </a:rPr>
              <a:t>Marsee, thank you!</a:t>
            </a:r>
            <a:endParaRPr sz="1000">
              <a:solidFill>
                <a:srgbClr val="C00000"/>
              </a:solidFill>
            </a:endParaRPr>
          </a:p>
          <a:p>
            <a:pPr marL="0" marR="0" lvl="0" indent="0" algn="ctr" rtl="0">
              <a:lnSpc>
                <a:spcPct val="115000"/>
              </a:lnSpc>
              <a:spcBef>
                <a:spcPts val="0"/>
              </a:spcBef>
              <a:spcAft>
                <a:spcPts val="0"/>
              </a:spcAft>
              <a:buClr>
                <a:schemeClr val="dk1"/>
              </a:buClr>
              <a:buSzPts val="1100"/>
              <a:buFont typeface="Arial"/>
              <a:buNone/>
            </a:pPr>
            <a:endParaRPr sz="1000">
              <a:solidFill>
                <a:srgbClr val="C00000"/>
              </a:solidFill>
            </a:endParaRPr>
          </a:p>
          <a:p>
            <a:pPr marL="0" marR="0" lvl="0" indent="0" algn="ctr" rtl="0">
              <a:lnSpc>
                <a:spcPct val="115000"/>
              </a:lnSpc>
              <a:spcBef>
                <a:spcPts val="0"/>
              </a:spcBef>
              <a:spcAft>
                <a:spcPts val="0"/>
              </a:spcAft>
              <a:buClr>
                <a:schemeClr val="dk1"/>
              </a:buClr>
              <a:buSzPts val="1100"/>
              <a:buFont typeface="Arial"/>
              <a:buNone/>
            </a:pPr>
            <a:r>
              <a:rPr lang="en-US" sz="1000">
                <a:solidFill>
                  <a:srgbClr val="C00000"/>
                </a:solidFill>
              </a:rPr>
              <a:t> Rupertsland Centre for Teaching and Learning</a:t>
            </a:r>
            <a:endParaRPr sz="1000">
              <a:solidFill>
                <a:srgbClr val="C00000"/>
              </a:solidFill>
            </a:endParaRPr>
          </a:p>
          <a:p>
            <a:pPr marL="0" marR="0" lvl="0" indent="0" algn="l" rtl="0">
              <a:lnSpc>
                <a:spcPct val="115000"/>
              </a:lnSpc>
              <a:spcBef>
                <a:spcPts val="0"/>
              </a:spcBef>
              <a:spcAft>
                <a:spcPts val="0"/>
              </a:spcAft>
              <a:buClr>
                <a:schemeClr val="dk1"/>
              </a:buClr>
              <a:buSzPts val="1100"/>
              <a:buFont typeface="Arial"/>
              <a:buNone/>
            </a:pPr>
            <a:endParaRPr sz="1000">
              <a:solidFill>
                <a:srgbClr val="C00000"/>
              </a:solidFill>
            </a:endParaRPr>
          </a:p>
        </p:txBody>
      </p:sp>
      <p:sp>
        <p:nvSpPr>
          <p:cNvPr id="86" name="Google Shape;86;p13"/>
          <p:cNvSpPr txBox="1"/>
          <p:nvPr/>
        </p:nvSpPr>
        <p:spPr>
          <a:xfrm>
            <a:off x="5360350" y="4590425"/>
            <a:ext cx="3224100" cy="36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marR="0" lvl="0" indent="0" algn="l" rtl="0">
              <a:lnSpc>
                <a:spcPct val="90000"/>
              </a:lnSpc>
              <a:spcBef>
                <a:spcPts val="1200"/>
              </a:spcBef>
              <a:spcAft>
                <a:spcPts val="0"/>
              </a:spcAft>
              <a:buClr>
                <a:srgbClr val="000000"/>
              </a:buClr>
              <a:buSzPts val="1400"/>
              <a:buFont typeface="Arial"/>
              <a:buNone/>
            </a:pPr>
            <a:endParaRPr sz="1300" b="1">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pic>
        <p:nvPicPr>
          <p:cNvPr id="179" name="Google Shape;179;p22" descr="Sash.png"/>
          <p:cNvPicPr preferRelativeResize="0"/>
          <p:nvPr/>
        </p:nvPicPr>
        <p:blipFill rotWithShape="1">
          <a:blip r:embed="rId4">
            <a:alphaModFix/>
          </a:blip>
          <a:srcRect/>
          <a:stretch/>
        </p:blipFill>
        <p:spPr>
          <a:xfrm>
            <a:off x="4009176" y="4548142"/>
            <a:ext cx="1248623" cy="595358"/>
          </a:xfrm>
          <a:prstGeom prst="rect">
            <a:avLst/>
          </a:prstGeom>
          <a:noFill/>
          <a:ln>
            <a:noFill/>
          </a:ln>
        </p:spPr>
      </p:pic>
      <p:sp>
        <p:nvSpPr>
          <p:cNvPr id="180" name="Google Shape;180;p22"/>
          <p:cNvSpPr/>
          <p:nvPr/>
        </p:nvSpPr>
        <p:spPr>
          <a:xfrm>
            <a:off x="477915" y="526574"/>
            <a:ext cx="3606490" cy="371256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lvl="0" indent="0" algn="l" rtl="0">
              <a:lnSpc>
                <a:spcPct val="128864"/>
              </a:lnSpc>
              <a:spcBef>
                <a:spcPts val="0"/>
              </a:spcBef>
              <a:spcAft>
                <a:spcPts val="0"/>
              </a:spcAft>
              <a:buSzPts val="1100"/>
              <a:buNone/>
            </a:pPr>
            <a:endParaRPr sz="1800">
              <a:solidFill>
                <a:schemeClr val="dk1"/>
              </a:solidFill>
              <a:latin typeface="Calibri"/>
              <a:ea typeface="Calibri"/>
              <a:cs typeface="Calibri"/>
              <a:sym typeface="Calibri"/>
            </a:endParaRPr>
          </a:p>
          <a:p>
            <a:pPr marL="0" lvl="0" indent="0" algn="l" rtl="0">
              <a:lnSpc>
                <a:spcPct val="128864"/>
              </a:lnSpc>
              <a:spcBef>
                <a:spcPts val="0"/>
              </a:spcBef>
              <a:spcAft>
                <a:spcPts val="0"/>
              </a:spcAft>
              <a:buSzPts val="1100"/>
              <a:buNone/>
            </a:pPr>
            <a:endParaRPr sz="1800">
              <a:solidFill>
                <a:schemeClr val="dk1"/>
              </a:solidFill>
              <a:latin typeface="Calibri"/>
              <a:ea typeface="Calibri"/>
              <a:cs typeface="Calibri"/>
              <a:sym typeface="Calibri"/>
            </a:endParaRPr>
          </a:p>
          <a:p>
            <a:pPr marL="0" lvl="0" indent="0" algn="l" rtl="0">
              <a:lnSpc>
                <a:spcPct val="128864"/>
              </a:lnSpc>
              <a:spcBef>
                <a:spcPts val="0"/>
              </a:spcBef>
              <a:spcAft>
                <a:spcPts val="0"/>
              </a:spcAft>
              <a:buSzPts val="1100"/>
              <a:buNone/>
            </a:pPr>
            <a:endParaRPr sz="1800">
              <a:solidFill>
                <a:schemeClr val="dk1"/>
              </a:solidFill>
              <a:latin typeface="Calibri"/>
              <a:ea typeface="Calibri"/>
              <a:cs typeface="Calibri"/>
              <a:sym typeface="Calibri"/>
            </a:endParaRPr>
          </a:p>
          <a:p>
            <a:pPr marL="0" lvl="0" indent="0" algn="l" rtl="0">
              <a:lnSpc>
                <a:spcPct val="128864"/>
              </a:lnSpc>
              <a:spcBef>
                <a:spcPts val="0"/>
              </a:spcBef>
              <a:spcAft>
                <a:spcPts val="0"/>
              </a:spcAft>
              <a:buSzPts val="1100"/>
              <a:buNone/>
            </a:pPr>
            <a:endParaRPr sz="1800">
              <a:solidFill>
                <a:schemeClr val="dk1"/>
              </a:solidFill>
              <a:latin typeface="Calibri"/>
              <a:ea typeface="Calibri"/>
              <a:cs typeface="Calibri"/>
              <a:sym typeface="Calibri"/>
            </a:endParaRPr>
          </a:p>
          <a:p>
            <a:pPr marL="0" lvl="0" indent="0" algn="l" rtl="0">
              <a:lnSpc>
                <a:spcPct val="128864"/>
              </a:lnSpc>
              <a:spcBef>
                <a:spcPts val="0"/>
              </a:spcBef>
              <a:spcAft>
                <a:spcPts val="0"/>
              </a:spcAft>
              <a:buSzPts val="1100"/>
              <a:buNone/>
            </a:pPr>
            <a:endParaRPr sz="1800">
              <a:solidFill>
                <a:schemeClr val="dk1"/>
              </a:solidFill>
              <a:latin typeface="Calibri"/>
              <a:ea typeface="Calibri"/>
              <a:cs typeface="Calibri"/>
              <a:sym typeface="Calibri"/>
            </a:endParaRPr>
          </a:p>
          <a:p>
            <a:pPr marL="0" lvl="0" indent="0" algn="l" rtl="0">
              <a:lnSpc>
                <a:spcPct val="128864"/>
              </a:lnSpc>
              <a:spcBef>
                <a:spcPts val="0"/>
              </a:spcBef>
              <a:spcAft>
                <a:spcPts val="0"/>
              </a:spcAft>
              <a:buSzPts val="1100"/>
              <a:buNone/>
            </a:pPr>
            <a:r>
              <a:rPr lang="en-US" sz="2400" b="1">
                <a:solidFill>
                  <a:srgbClr val="CC0000"/>
                </a:solidFill>
                <a:latin typeface="Calibri"/>
                <a:ea typeface="Calibri"/>
                <a:cs typeface="Calibri"/>
                <a:sym typeface="Calibri"/>
              </a:rPr>
              <a:t>   How would you eat  </a:t>
            </a:r>
            <a:endParaRPr sz="2400" b="1">
              <a:solidFill>
                <a:srgbClr val="CC0000"/>
              </a:solidFill>
              <a:latin typeface="Calibri"/>
              <a:ea typeface="Calibri"/>
              <a:cs typeface="Calibri"/>
              <a:sym typeface="Calibri"/>
            </a:endParaRPr>
          </a:p>
          <a:p>
            <a:pPr marL="0" lvl="0" indent="0" algn="l" rtl="0">
              <a:lnSpc>
                <a:spcPct val="128864"/>
              </a:lnSpc>
              <a:spcBef>
                <a:spcPts val="0"/>
              </a:spcBef>
              <a:spcAft>
                <a:spcPts val="0"/>
              </a:spcAft>
              <a:buClr>
                <a:schemeClr val="dk1"/>
              </a:buClr>
              <a:buSzPts val="1100"/>
              <a:buFont typeface="Arial"/>
              <a:buNone/>
            </a:pPr>
            <a:r>
              <a:rPr lang="en-US" sz="2400" b="1">
                <a:solidFill>
                  <a:srgbClr val="CC0000"/>
                </a:solidFill>
                <a:latin typeface="Calibri"/>
                <a:ea typeface="Calibri"/>
                <a:cs typeface="Calibri"/>
                <a:sym typeface="Calibri"/>
              </a:rPr>
              <a:t>       your bannock?</a:t>
            </a:r>
            <a:endParaRPr sz="2400" b="1">
              <a:solidFill>
                <a:srgbClr val="CC0000"/>
              </a:solidFill>
              <a:latin typeface="Calibri"/>
              <a:ea typeface="Calibri"/>
              <a:cs typeface="Calibri"/>
              <a:sym typeface="Calibri"/>
            </a:endParaRPr>
          </a:p>
        </p:txBody>
      </p:sp>
      <p:sp>
        <p:nvSpPr>
          <p:cNvPr id="181" name="Google Shape;181;p22"/>
          <p:cNvSpPr txBox="1"/>
          <p:nvPr/>
        </p:nvSpPr>
        <p:spPr>
          <a:xfrm>
            <a:off x="771413" y="789550"/>
            <a:ext cx="3019500" cy="1147200"/>
          </a:xfrm>
          <a:prstGeom prst="rect">
            <a:avLst/>
          </a:prstGeom>
          <a:noFill/>
          <a:ln>
            <a:noFill/>
          </a:ln>
        </p:spPr>
        <p:txBody>
          <a:bodyPr spcFirstLastPara="1" wrap="square" lIns="91425" tIns="91425" rIns="91425" bIns="91425" anchor="t" anchorCtr="0">
            <a:noAutofit/>
          </a:bodyPr>
          <a:lstStyle/>
          <a:p>
            <a:pPr marL="0" lvl="0" indent="0" algn="l" rtl="0">
              <a:lnSpc>
                <a:spcPct val="128864"/>
              </a:lnSpc>
              <a:spcBef>
                <a:spcPts val="0"/>
              </a:spcBef>
              <a:spcAft>
                <a:spcPts val="0"/>
              </a:spcAft>
              <a:buClr>
                <a:schemeClr val="dk1"/>
              </a:buClr>
              <a:buSzPts val="1100"/>
              <a:buFont typeface="Arial"/>
              <a:buNone/>
            </a:pPr>
            <a:r>
              <a:rPr lang="en-US" sz="1800" b="1">
                <a:solidFill>
                  <a:srgbClr val="333333"/>
                </a:solidFill>
                <a:latin typeface="Calibri"/>
                <a:ea typeface="Calibri"/>
                <a:cs typeface="Calibri"/>
                <a:sym typeface="Calibri"/>
              </a:rPr>
              <a:t>Bannock is a must-have with any deer or moose stew and goes well with some </a:t>
            </a:r>
            <a:r>
              <a:rPr lang="en-US" sz="1800" b="1">
                <a:solidFill>
                  <a:srgbClr val="CC0000"/>
                </a:solidFill>
                <a:latin typeface="Calibri"/>
                <a:ea typeface="Calibri"/>
                <a:cs typeface="Calibri"/>
                <a:sym typeface="Calibri"/>
              </a:rPr>
              <a:t>jam</a:t>
            </a:r>
            <a:r>
              <a:rPr lang="en-US" sz="1800">
                <a:solidFill>
                  <a:srgbClr val="333333"/>
                </a:solidFill>
                <a:latin typeface="Comic Sans MS"/>
                <a:ea typeface="Comic Sans MS"/>
                <a:cs typeface="Comic Sans MS"/>
                <a:sym typeface="Comic Sans MS"/>
              </a:rPr>
              <a:t>.</a:t>
            </a:r>
            <a:endParaRPr sz="1800">
              <a:latin typeface="Calibri"/>
              <a:ea typeface="Calibri"/>
              <a:cs typeface="Calibri"/>
              <a:sym typeface="Calibri"/>
            </a:endParaRPr>
          </a:p>
        </p:txBody>
      </p:sp>
      <p:pic>
        <p:nvPicPr>
          <p:cNvPr id="182" name="Google Shape;182;p22"/>
          <p:cNvPicPr preferRelativeResize="0"/>
          <p:nvPr/>
        </p:nvPicPr>
        <p:blipFill>
          <a:blip r:embed="rId5">
            <a:alphaModFix/>
          </a:blip>
          <a:stretch>
            <a:fillRect/>
          </a:stretch>
        </p:blipFill>
        <p:spPr>
          <a:xfrm>
            <a:off x="3006149" y="1936750"/>
            <a:ext cx="345875" cy="446299"/>
          </a:xfrm>
          <a:prstGeom prst="rect">
            <a:avLst/>
          </a:prstGeom>
          <a:noFill/>
          <a:ln>
            <a:noFill/>
          </a:ln>
        </p:spPr>
      </p:pic>
      <p:pic>
        <p:nvPicPr>
          <p:cNvPr id="183" name="Google Shape;183;p22" descr="Blue Beads.png"/>
          <p:cNvPicPr preferRelativeResize="0"/>
          <p:nvPr/>
        </p:nvPicPr>
        <p:blipFill rotWithShape="1">
          <a:blip r:embed="rId6">
            <a:alphaModFix/>
          </a:blip>
          <a:srcRect/>
          <a:stretch/>
        </p:blipFill>
        <p:spPr>
          <a:xfrm>
            <a:off x="618209" y="283836"/>
            <a:ext cx="8202199" cy="94855"/>
          </a:xfrm>
          <a:prstGeom prst="rect">
            <a:avLst/>
          </a:prstGeom>
          <a:noFill/>
          <a:ln>
            <a:noFill/>
          </a:ln>
        </p:spPr>
      </p:pic>
      <p:pic>
        <p:nvPicPr>
          <p:cNvPr id="184" name="Google Shape;184;p22"/>
          <p:cNvPicPr preferRelativeResize="0"/>
          <p:nvPr/>
        </p:nvPicPr>
        <p:blipFill>
          <a:blip r:embed="rId7">
            <a:alphaModFix/>
          </a:blip>
          <a:stretch>
            <a:fillRect/>
          </a:stretch>
        </p:blipFill>
        <p:spPr>
          <a:xfrm>
            <a:off x="154475" y="84200"/>
            <a:ext cx="616950" cy="616950"/>
          </a:xfrm>
          <a:prstGeom prst="rect">
            <a:avLst/>
          </a:prstGeom>
          <a:noFill/>
          <a:ln>
            <a:noFill/>
          </a:ln>
        </p:spPr>
      </p:pic>
      <p:pic>
        <p:nvPicPr>
          <p:cNvPr id="185" name="Google Shape;185;p22"/>
          <p:cNvPicPr preferRelativeResize="0"/>
          <p:nvPr/>
        </p:nvPicPr>
        <p:blipFill>
          <a:blip r:embed="rId8">
            <a:alphaModFix/>
          </a:blip>
          <a:stretch>
            <a:fillRect/>
          </a:stretch>
        </p:blipFill>
        <p:spPr>
          <a:xfrm>
            <a:off x="4185080" y="789541"/>
            <a:ext cx="4754804" cy="3169869"/>
          </a:xfrm>
          <a:prstGeom prst="rect">
            <a:avLst/>
          </a:prstGeom>
          <a:noFill/>
          <a:ln>
            <a:noFill/>
          </a:ln>
        </p:spPr>
      </p:pic>
      <p:sp>
        <p:nvSpPr>
          <p:cNvPr id="186" name="Google Shape;186;p22"/>
          <p:cNvSpPr txBox="1"/>
          <p:nvPr/>
        </p:nvSpPr>
        <p:spPr>
          <a:xfrm>
            <a:off x="5257800" y="4548150"/>
            <a:ext cx="3414900" cy="29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pic>
        <p:nvPicPr>
          <p:cNvPr id="191" name="Google Shape;191;p23" descr="Sash.png"/>
          <p:cNvPicPr preferRelativeResize="0"/>
          <p:nvPr/>
        </p:nvPicPr>
        <p:blipFill rotWithShape="1">
          <a:blip r:embed="rId4">
            <a:alphaModFix/>
          </a:blip>
          <a:srcRect/>
          <a:stretch/>
        </p:blipFill>
        <p:spPr>
          <a:xfrm>
            <a:off x="4009176" y="4548142"/>
            <a:ext cx="1248624" cy="595358"/>
          </a:xfrm>
          <a:prstGeom prst="rect">
            <a:avLst/>
          </a:prstGeom>
          <a:noFill/>
          <a:ln>
            <a:noFill/>
          </a:ln>
        </p:spPr>
      </p:pic>
      <p:sp>
        <p:nvSpPr>
          <p:cNvPr id="192" name="Google Shape;192;p23"/>
          <p:cNvSpPr/>
          <p:nvPr/>
        </p:nvSpPr>
        <p:spPr>
          <a:xfrm>
            <a:off x="477915" y="526574"/>
            <a:ext cx="3606600" cy="37125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23"/>
          <p:cNvSpPr txBox="1"/>
          <p:nvPr/>
        </p:nvSpPr>
        <p:spPr>
          <a:xfrm>
            <a:off x="4449200" y="314175"/>
            <a:ext cx="4449300" cy="39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chemeClr val="dk1"/>
              </a:solidFill>
              <a:latin typeface="Arimo"/>
              <a:ea typeface="Arimo"/>
              <a:cs typeface="Arimo"/>
              <a:sym typeface="Arimo"/>
            </a:endParaRPr>
          </a:p>
          <a:p>
            <a:pPr marL="0" lvl="0" indent="0" algn="l" rtl="0">
              <a:spcBef>
                <a:spcPts val="0"/>
              </a:spcBef>
              <a:spcAft>
                <a:spcPts val="0"/>
              </a:spcAft>
              <a:buNone/>
            </a:pPr>
            <a:endParaRPr sz="11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Food preparation is a special part of Métis family life.  </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It is a place of bonding for mothers, fathers, kohkoms, moshoms, and children. </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Sharing what you have is especially important in Métis food culture.</a:t>
            </a:r>
            <a:r>
              <a:rPr lang="en-US" sz="2400">
                <a:solidFill>
                  <a:schemeClr val="dk1"/>
                </a:solidFill>
                <a:latin typeface="Arimo"/>
                <a:ea typeface="Arimo"/>
                <a:cs typeface="Arimo"/>
                <a:sym typeface="Arimo"/>
              </a:rPr>
              <a:t> </a:t>
            </a:r>
            <a:endParaRPr sz="2400">
              <a:solidFill>
                <a:schemeClr val="dk1"/>
              </a:solidFill>
              <a:latin typeface="Arimo"/>
              <a:ea typeface="Arimo"/>
              <a:cs typeface="Arimo"/>
              <a:sym typeface="Arimo"/>
            </a:endParaRPr>
          </a:p>
        </p:txBody>
      </p:sp>
      <p:pic>
        <p:nvPicPr>
          <p:cNvPr id="194" name="Google Shape;194;p23"/>
          <p:cNvPicPr preferRelativeResize="0"/>
          <p:nvPr/>
        </p:nvPicPr>
        <p:blipFill>
          <a:blip r:embed="rId5">
            <a:alphaModFix/>
          </a:blip>
          <a:stretch>
            <a:fillRect/>
          </a:stretch>
        </p:blipFill>
        <p:spPr>
          <a:xfrm>
            <a:off x="623401" y="1100425"/>
            <a:ext cx="3315650" cy="2564800"/>
          </a:xfrm>
          <a:prstGeom prst="rect">
            <a:avLst/>
          </a:prstGeom>
          <a:noFill/>
          <a:ln>
            <a:noFill/>
          </a:ln>
        </p:spPr>
      </p:pic>
      <p:pic>
        <p:nvPicPr>
          <p:cNvPr id="195" name="Google Shape;195;p23" descr="Blue Beads.png"/>
          <p:cNvPicPr preferRelativeResize="0"/>
          <p:nvPr/>
        </p:nvPicPr>
        <p:blipFill rotWithShape="1">
          <a:blip r:embed="rId6">
            <a:alphaModFix/>
          </a:blip>
          <a:srcRect/>
          <a:stretch/>
        </p:blipFill>
        <p:spPr>
          <a:xfrm>
            <a:off x="470900" y="267800"/>
            <a:ext cx="8395949" cy="97116"/>
          </a:xfrm>
          <a:prstGeom prst="rect">
            <a:avLst/>
          </a:prstGeom>
          <a:noFill/>
          <a:ln>
            <a:noFill/>
          </a:ln>
        </p:spPr>
      </p:pic>
      <p:pic>
        <p:nvPicPr>
          <p:cNvPr id="196" name="Google Shape;196;p23"/>
          <p:cNvPicPr preferRelativeResize="0"/>
          <p:nvPr/>
        </p:nvPicPr>
        <p:blipFill>
          <a:blip r:embed="rId7">
            <a:alphaModFix/>
          </a:blip>
          <a:stretch>
            <a:fillRect/>
          </a:stretch>
        </p:blipFill>
        <p:spPr>
          <a:xfrm>
            <a:off x="154475" y="84200"/>
            <a:ext cx="595350" cy="595350"/>
          </a:xfrm>
          <a:prstGeom prst="rect">
            <a:avLst/>
          </a:prstGeom>
          <a:noFill/>
          <a:ln>
            <a:noFill/>
          </a:ln>
        </p:spPr>
      </p:pic>
      <p:sp>
        <p:nvSpPr>
          <p:cNvPr id="197" name="Google Shape;197;p23"/>
          <p:cNvSpPr txBox="1"/>
          <p:nvPr/>
        </p:nvSpPr>
        <p:spPr>
          <a:xfrm>
            <a:off x="5257800" y="4548150"/>
            <a:ext cx="3381000" cy="31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sp>
        <p:nvSpPr>
          <p:cNvPr id="202" name="Google Shape;202;p24"/>
          <p:cNvSpPr txBox="1"/>
          <p:nvPr/>
        </p:nvSpPr>
        <p:spPr>
          <a:xfrm>
            <a:off x="728400" y="839250"/>
            <a:ext cx="3154800" cy="1189200"/>
          </a:xfrm>
          <a:prstGeom prst="rect">
            <a:avLst/>
          </a:prstGeom>
          <a:noFill/>
          <a:ln>
            <a:noFill/>
          </a:ln>
        </p:spPr>
        <p:txBody>
          <a:bodyPr spcFirstLastPara="1" wrap="square" lIns="91425" tIns="91425" rIns="91425" bIns="91425" anchor="t" anchorCtr="0">
            <a:noAutofit/>
          </a:bodyPr>
          <a:lstStyle/>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p>
        </p:txBody>
      </p:sp>
      <p:sp>
        <p:nvSpPr>
          <p:cNvPr id="203" name="Google Shape;203;p24"/>
          <p:cNvSpPr txBox="1"/>
          <p:nvPr/>
        </p:nvSpPr>
        <p:spPr>
          <a:xfrm>
            <a:off x="952500" y="569125"/>
            <a:ext cx="3710700" cy="13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1"/>
                </a:solidFill>
                <a:latin typeface="Calibri"/>
                <a:ea typeface="Calibri"/>
                <a:cs typeface="Calibri"/>
                <a:sym typeface="Calibri"/>
              </a:rPr>
              <a:t>You can write a note in Heritage Michif or Northern Michif to go with your bannock!</a:t>
            </a:r>
            <a:endParaRPr sz="2400" b="1">
              <a:solidFill>
                <a:schemeClr val="dk1"/>
              </a:solidFill>
              <a:latin typeface="Calibri"/>
              <a:ea typeface="Calibri"/>
              <a:cs typeface="Calibri"/>
              <a:sym typeface="Calibri"/>
            </a:endParaRPr>
          </a:p>
        </p:txBody>
      </p:sp>
      <p:pic>
        <p:nvPicPr>
          <p:cNvPr id="204" name="Google Shape;204;p24" descr="Blue Beads.png"/>
          <p:cNvPicPr preferRelativeResize="0"/>
          <p:nvPr/>
        </p:nvPicPr>
        <p:blipFill rotWithShape="1">
          <a:blip r:embed="rId4">
            <a:alphaModFix/>
          </a:blip>
          <a:srcRect/>
          <a:stretch/>
        </p:blipFill>
        <p:spPr>
          <a:xfrm>
            <a:off x="602159" y="251761"/>
            <a:ext cx="8202199" cy="94855"/>
          </a:xfrm>
          <a:prstGeom prst="rect">
            <a:avLst/>
          </a:prstGeom>
          <a:noFill/>
          <a:ln>
            <a:noFill/>
          </a:ln>
        </p:spPr>
      </p:pic>
      <p:pic>
        <p:nvPicPr>
          <p:cNvPr id="205" name="Google Shape;205;p24"/>
          <p:cNvPicPr preferRelativeResize="0"/>
          <p:nvPr/>
        </p:nvPicPr>
        <p:blipFill>
          <a:blip r:embed="rId5">
            <a:alphaModFix/>
          </a:blip>
          <a:stretch>
            <a:fillRect/>
          </a:stretch>
        </p:blipFill>
        <p:spPr>
          <a:xfrm>
            <a:off x="4803250" y="1056237"/>
            <a:ext cx="3710700" cy="2783025"/>
          </a:xfrm>
          <a:prstGeom prst="rect">
            <a:avLst/>
          </a:prstGeom>
          <a:noFill/>
          <a:ln>
            <a:noFill/>
          </a:ln>
        </p:spPr>
      </p:pic>
      <p:graphicFrame>
        <p:nvGraphicFramePr>
          <p:cNvPr id="206" name="Google Shape;206;p24"/>
          <p:cNvGraphicFramePr/>
          <p:nvPr/>
        </p:nvGraphicFramePr>
        <p:xfrm>
          <a:off x="952500" y="2144025"/>
          <a:ext cx="3619500" cy="2064955"/>
        </p:xfrm>
        <a:graphic>
          <a:graphicData uri="http://schemas.openxmlformats.org/drawingml/2006/table">
            <a:tbl>
              <a:tblPr>
                <a:noFill/>
                <a:tableStyleId>{F34964F4-8F35-4D5A-B98F-F748F04B909A}</a:tableStyleId>
              </a:tblPr>
              <a:tblGrid>
                <a:gridCol w="1206500">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tblGrid>
              <a:tr h="601975">
                <a:tc>
                  <a:txBody>
                    <a:bodyPr/>
                    <a:lstStyle/>
                    <a:p>
                      <a:pPr marL="0" lvl="0" indent="0" algn="l" rtl="0">
                        <a:spcBef>
                          <a:spcPts val="0"/>
                        </a:spcBef>
                        <a:spcAft>
                          <a:spcPts val="0"/>
                        </a:spcAft>
                        <a:buNone/>
                      </a:pPr>
                      <a:r>
                        <a:rPr lang="en-US" sz="1800" b="1">
                          <a:solidFill>
                            <a:srgbClr val="0000FF"/>
                          </a:solidFill>
                          <a:latin typeface="Arimo"/>
                          <a:ea typeface="Arimo"/>
                          <a:cs typeface="Arimo"/>
                          <a:sym typeface="Arimo"/>
                        </a:rPr>
                        <a:t>English</a:t>
                      </a:r>
                      <a:endParaRPr sz="1800" b="1">
                        <a:solidFill>
                          <a:srgbClr val="0000FF"/>
                        </a:solidFill>
                        <a:latin typeface="Arimo"/>
                        <a:ea typeface="Arimo"/>
                        <a:cs typeface="Arimo"/>
                        <a:sym typeface="Arimo"/>
                      </a:endParaRPr>
                    </a:p>
                  </a:txBody>
                  <a:tcPr marL="91425" marR="91425" marT="91425" marB="91425"/>
                </a:tc>
                <a:tc>
                  <a:txBody>
                    <a:bodyPr/>
                    <a:lstStyle/>
                    <a:p>
                      <a:pPr marL="0" lvl="0" indent="0" algn="l" rtl="0">
                        <a:spcBef>
                          <a:spcPts val="0"/>
                        </a:spcBef>
                        <a:spcAft>
                          <a:spcPts val="0"/>
                        </a:spcAft>
                        <a:buNone/>
                      </a:pPr>
                      <a:r>
                        <a:rPr lang="en-US" sz="1800" b="1">
                          <a:solidFill>
                            <a:srgbClr val="38761D"/>
                          </a:solidFill>
                          <a:latin typeface="Arimo"/>
                          <a:ea typeface="Arimo"/>
                          <a:cs typeface="Arimo"/>
                          <a:sym typeface="Arimo"/>
                        </a:rPr>
                        <a:t>Heritage</a:t>
                      </a:r>
                      <a:endParaRPr sz="1800" b="1">
                        <a:solidFill>
                          <a:srgbClr val="38761D"/>
                        </a:solidFill>
                        <a:latin typeface="Arimo"/>
                        <a:ea typeface="Arimo"/>
                        <a:cs typeface="Arimo"/>
                        <a:sym typeface="Arimo"/>
                      </a:endParaRPr>
                    </a:p>
                    <a:p>
                      <a:pPr marL="0" lvl="0" indent="0" algn="l" rtl="0">
                        <a:spcBef>
                          <a:spcPts val="0"/>
                        </a:spcBef>
                        <a:spcAft>
                          <a:spcPts val="0"/>
                        </a:spcAft>
                        <a:buNone/>
                      </a:pPr>
                      <a:r>
                        <a:rPr lang="en-US" sz="1800" b="1">
                          <a:solidFill>
                            <a:srgbClr val="38761D"/>
                          </a:solidFill>
                          <a:latin typeface="Arimo"/>
                          <a:ea typeface="Arimo"/>
                          <a:cs typeface="Arimo"/>
                          <a:sym typeface="Arimo"/>
                        </a:rPr>
                        <a:t>Michif</a:t>
                      </a:r>
                      <a:endParaRPr sz="1800" b="1">
                        <a:solidFill>
                          <a:srgbClr val="38761D"/>
                        </a:solidFill>
                        <a:latin typeface="Arimo"/>
                        <a:ea typeface="Arimo"/>
                        <a:cs typeface="Arimo"/>
                        <a:sym typeface="Arimo"/>
                      </a:endParaRPr>
                    </a:p>
                  </a:txBody>
                  <a:tcPr marL="91425" marR="91425" marT="91425" marB="91425"/>
                </a:tc>
                <a:tc>
                  <a:txBody>
                    <a:bodyPr/>
                    <a:lstStyle/>
                    <a:p>
                      <a:pPr marL="0" lvl="0" indent="0" algn="l" rtl="0">
                        <a:spcBef>
                          <a:spcPts val="0"/>
                        </a:spcBef>
                        <a:spcAft>
                          <a:spcPts val="0"/>
                        </a:spcAft>
                        <a:buNone/>
                      </a:pPr>
                      <a:r>
                        <a:rPr lang="en-US" sz="1800" b="1">
                          <a:solidFill>
                            <a:srgbClr val="990000"/>
                          </a:solidFill>
                          <a:latin typeface="Arimo"/>
                          <a:ea typeface="Arimo"/>
                          <a:cs typeface="Arimo"/>
                          <a:sym typeface="Arimo"/>
                        </a:rPr>
                        <a:t>Northern Michif</a:t>
                      </a:r>
                      <a:endParaRPr sz="1800" b="1">
                        <a:solidFill>
                          <a:srgbClr val="990000"/>
                        </a:solidFill>
                        <a:latin typeface="Arimo"/>
                        <a:ea typeface="Arimo"/>
                        <a:cs typeface="Arimo"/>
                        <a:sym typeface="Arimo"/>
                      </a:endParaRPr>
                    </a:p>
                  </a:txBody>
                  <a:tcPr marL="91425" marR="91425" marT="91425" marB="91425"/>
                </a:tc>
                <a:extLst>
                  <a:ext uri="{0D108BD9-81ED-4DB2-BD59-A6C34878D82A}">
                    <a16:rowId xmlns:a16="http://schemas.microsoft.com/office/drawing/2014/main" val="10000"/>
                  </a:ext>
                </a:extLst>
              </a:tr>
              <a:tr h="601975">
                <a:tc>
                  <a:txBody>
                    <a:bodyPr/>
                    <a:lstStyle/>
                    <a:p>
                      <a:pPr marL="0" lvl="0" indent="0" algn="l" rtl="0">
                        <a:spcBef>
                          <a:spcPts val="0"/>
                        </a:spcBef>
                        <a:spcAft>
                          <a:spcPts val="0"/>
                        </a:spcAft>
                        <a:buNone/>
                      </a:pPr>
                      <a:r>
                        <a:rPr lang="en-US" sz="1800">
                          <a:latin typeface="Arimo"/>
                          <a:ea typeface="Arimo"/>
                          <a:cs typeface="Arimo"/>
                          <a:sym typeface="Arimo"/>
                        </a:rPr>
                        <a:t>eat</a:t>
                      </a:r>
                      <a:endParaRPr sz="1800">
                        <a:latin typeface="Arimo"/>
                        <a:ea typeface="Arimo"/>
                        <a:cs typeface="Arimo"/>
                        <a:sym typeface="Arimo"/>
                      </a:endParaRPr>
                    </a:p>
                  </a:txBody>
                  <a:tcPr marL="91425" marR="91425" marT="91425" marB="91425"/>
                </a:tc>
                <a:tc>
                  <a:txBody>
                    <a:bodyPr/>
                    <a:lstStyle/>
                    <a:p>
                      <a:pPr marL="0" lvl="0" indent="0" algn="l" rtl="0">
                        <a:spcBef>
                          <a:spcPts val="0"/>
                        </a:spcBef>
                        <a:spcAft>
                          <a:spcPts val="0"/>
                        </a:spcAft>
                        <a:buNone/>
                      </a:pPr>
                      <a:r>
                        <a:rPr lang="en-US" sz="1800">
                          <a:solidFill>
                            <a:srgbClr val="282625"/>
                          </a:solidFill>
                          <a:latin typeface="Arimo"/>
                          <a:ea typeface="Arimo"/>
                          <a:cs typeface="Arimo"/>
                          <a:sym typeface="Arimo"/>
                        </a:rPr>
                        <a:t>maanzh</a:t>
                      </a:r>
                      <a:endParaRPr sz="1800">
                        <a:latin typeface="Arimo"/>
                        <a:ea typeface="Arimo"/>
                        <a:cs typeface="Arimo"/>
                        <a:sym typeface="Arimo"/>
                      </a:endParaRPr>
                    </a:p>
                  </a:txBody>
                  <a:tcPr marL="91425" marR="91425" marT="91425" marB="91425"/>
                </a:tc>
                <a:tc>
                  <a:txBody>
                    <a:bodyPr/>
                    <a:lstStyle/>
                    <a:p>
                      <a:pPr marL="0" lvl="0" indent="0" algn="l" rtl="0">
                        <a:spcBef>
                          <a:spcPts val="0"/>
                        </a:spcBef>
                        <a:spcAft>
                          <a:spcPts val="0"/>
                        </a:spcAft>
                        <a:buNone/>
                      </a:pPr>
                      <a:r>
                        <a:rPr lang="en-US" sz="1800">
                          <a:solidFill>
                            <a:srgbClr val="282625"/>
                          </a:solidFill>
                        </a:rPr>
                        <a:t>kitâ</a:t>
                      </a:r>
                      <a:endParaRPr sz="1800"/>
                    </a:p>
                  </a:txBody>
                  <a:tcPr marL="91425" marR="91425" marT="91425" marB="91425"/>
                </a:tc>
                <a:extLst>
                  <a:ext uri="{0D108BD9-81ED-4DB2-BD59-A6C34878D82A}">
                    <a16:rowId xmlns:a16="http://schemas.microsoft.com/office/drawing/2014/main" val="10001"/>
                  </a:ext>
                </a:extLst>
              </a:tr>
              <a:tr h="601975">
                <a:tc>
                  <a:txBody>
                    <a:bodyPr/>
                    <a:lstStyle/>
                    <a:p>
                      <a:pPr marL="0" lvl="0" indent="0" algn="l" rtl="0">
                        <a:spcBef>
                          <a:spcPts val="0"/>
                        </a:spcBef>
                        <a:spcAft>
                          <a:spcPts val="0"/>
                        </a:spcAft>
                        <a:buNone/>
                      </a:pPr>
                      <a:r>
                        <a:rPr lang="en-US"/>
                        <a:t>friend</a:t>
                      </a:r>
                      <a:endParaRPr/>
                    </a:p>
                  </a:txBody>
                  <a:tcPr marL="91425" marR="91425" marT="91425" marB="91425"/>
                </a:tc>
                <a:tc>
                  <a:txBody>
                    <a:bodyPr/>
                    <a:lstStyle/>
                    <a:p>
                      <a:pPr marL="0" lvl="0" indent="0" algn="l" rtl="0">
                        <a:spcBef>
                          <a:spcPts val="0"/>
                        </a:spcBef>
                        <a:spcAft>
                          <a:spcPts val="0"/>
                        </a:spcAft>
                        <a:buNone/>
                      </a:pPr>
                      <a:r>
                        <a:rPr lang="en-US" sz="1800">
                          <a:solidFill>
                            <a:srgbClr val="282625"/>
                          </a:solidFill>
                          <a:latin typeface="Arimo"/>
                          <a:ea typeface="Arimo"/>
                          <a:cs typeface="Arimo"/>
                          <a:sym typeface="Arimo"/>
                        </a:rPr>
                        <a:t>aen naamii</a:t>
                      </a:r>
                      <a:endParaRPr sz="1800">
                        <a:latin typeface="Arimo"/>
                        <a:ea typeface="Arimo"/>
                        <a:cs typeface="Arimo"/>
                        <a:sym typeface="Arimo"/>
                      </a:endParaRPr>
                    </a:p>
                  </a:txBody>
                  <a:tcPr marL="91425" marR="91425" marT="91425" marB="91425"/>
                </a:tc>
                <a:tc>
                  <a:txBody>
                    <a:bodyPr/>
                    <a:lstStyle/>
                    <a:p>
                      <a:pPr marL="0" lvl="0" indent="0" algn="l" rtl="0">
                        <a:spcBef>
                          <a:spcPts val="0"/>
                        </a:spcBef>
                        <a:spcAft>
                          <a:spcPts val="0"/>
                        </a:spcAft>
                        <a:buNone/>
                      </a:pPr>
                      <a:r>
                        <a:rPr lang="en-US" sz="1800">
                          <a:solidFill>
                            <a:srgbClr val="282625"/>
                          </a:solidFill>
                          <a:latin typeface="Arimo"/>
                          <a:ea typeface="Arimo"/>
                          <a:cs typeface="Arimo"/>
                          <a:sym typeface="Arimo"/>
                        </a:rPr>
                        <a:t>mitôtîm</a:t>
                      </a:r>
                      <a:endParaRPr sz="1800">
                        <a:latin typeface="Arimo"/>
                        <a:ea typeface="Arimo"/>
                        <a:cs typeface="Arimo"/>
                        <a:sym typeface="Arimo"/>
                      </a:endParaRPr>
                    </a:p>
                  </a:txBody>
                  <a:tcPr marL="91425" marR="91425" marT="91425" marB="91425"/>
                </a:tc>
                <a:extLst>
                  <a:ext uri="{0D108BD9-81ED-4DB2-BD59-A6C34878D82A}">
                    <a16:rowId xmlns:a16="http://schemas.microsoft.com/office/drawing/2014/main" val="10002"/>
                  </a:ext>
                </a:extLst>
              </a:tr>
            </a:tbl>
          </a:graphicData>
        </a:graphic>
      </p:graphicFrame>
      <p:pic>
        <p:nvPicPr>
          <p:cNvPr id="207" name="Google Shape;207;p24"/>
          <p:cNvPicPr preferRelativeResize="0"/>
          <p:nvPr/>
        </p:nvPicPr>
        <p:blipFill>
          <a:blip r:embed="rId6">
            <a:alphaModFix/>
          </a:blip>
          <a:stretch>
            <a:fillRect/>
          </a:stretch>
        </p:blipFill>
        <p:spPr>
          <a:xfrm>
            <a:off x="72075" y="29250"/>
            <a:ext cx="595350" cy="595350"/>
          </a:xfrm>
          <a:prstGeom prst="rect">
            <a:avLst/>
          </a:prstGeom>
          <a:noFill/>
          <a:ln>
            <a:noFill/>
          </a:ln>
        </p:spPr>
      </p:pic>
      <p:sp>
        <p:nvSpPr>
          <p:cNvPr id="208" name="Google Shape;208;p24"/>
          <p:cNvSpPr txBox="1"/>
          <p:nvPr/>
        </p:nvSpPr>
        <p:spPr>
          <a:xfrm>
            <a:off x="5256250" y="4548850"/>
            <a:ext cx="3440700" cy="3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25"/>
          <p:cNvSpPr txBox="1"/>
          <p:nvPr/>
        </p:nvSpPr>
        <p:spPr>
          <a:xfrm>
            <a:off x="728400" y="839250"/>
            <a:ext cx="3154800" cy="3000000"/>
          </a:xfrm>
          <a:prstGeom prst="rect">
            <a:avLst/>
          </a:prstGeom>
          <a:noFill/>
          <a:ln>
            <a:noFill/>
          </a:ln>
        </p:spPr>
        <p:txBody>
          <a:bodyPr spcFirstLastPara="1" wrap="square" lIns="91425" tIns="91425" rIns="91425" bIns="91425" anchor="t" anchorCtr="0">
            <a:noAutofit/>
          </a:bodyPr>
          <a:lstStyle/>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p>
        </p:txBody>
      </p:sp>
      <p:sp>
        <p:nvSpPr>
          <p:cNvPr id="214" name="Google Shape;214;p25"/>
          <p:cNvSpPr txBox="1"/>
          <p:nvPr/>
        </p:nvSpPr>
        <p:spPr>
          <a:xfrm>
            <a:off x="1000800" y="931350"/>
            <a:ext cx="3857700" cy="28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1"/>
                </a:solidFill>
                <a:latin typeface="Calibri"/>
                <a:ea typeface="Calibri"/>
                <a:cs typeface="Calibri"/>
                <a:sym typeface="Calibri"/>
              </a:rPr>
              <a:t>Sharing what you have is very important in Métis culture.</a:t>
            </a: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400" b="1">
                <a:solidFill>
                  <a:schemeClr val="dk1"/>
                </a:solidFill>
                <a:latin typeface="Calibri"/>
                <a:ea typeface="Calibri"/>
                <a:cs typeface="Calibri"/>
                <a:sym typeface="Calibri"/>
              </a:rPr>
              <a:t>Who will you share your bannock with?</a:t>
            </a:r>
            <a:endParaRPr sz="2400" b="1">
              <a:solidFill>
                <a:schemeClr val="dk1"/>
              </a:solidFill>
              <a:latin typeface="Calibri"/>
              <a:ea typeface="Calibri"/>
              <a:cs typeface="Calibri"/>
              <a:sym typeface="Calibri"/>
            </a:endParaRPr>
          </a:p>
        </p:txBody>
      </p:sp>
      <p:pic>
        <p:nvPicPr>
          <p:cNvPr id="215" name="Google Shape;215;p25" descr="Blue Beads.png"/>
          <p:cNvPicPr preferRelativeResize="0"/>
          <p:nvPr/>
        </p:nvPicPr>
        <p:blipFill rotWithShape="1">
          <a:blip r:embed="rId4">
            <a:alphaModFix/>
          </a:blip>
          <a:srcRect/>
          <a:stretch/>
        </p:blipFill>
        <p:spPr>
          <a:xfrm>
            <a:off x="602159" y="251761"/>
            <a:ext cx="8202199" cy="94855"/>
          </a:xfrm>
          <a:prstGeom prst="rect">
            <a:avLst/>
          </a:prstGeom>
          <a:noFill/>
          <a:ln>
            <a:noFill/>
          </a:ln>
        </p:spPr>
      </p:pic>
      <p:pic>
        <p:nvPicPr>
          <p:cNvPr id="216" name="Google Shape;216;p25"/>
          <p:cNvPicPr preferRelativeResize="0"/>
          <p:nvPr/>
        </p:nvPicPr>
        <p:blipFill>
          <a:blip r:embed="rId5">
            <a:alphaModFix/>
          </a:blip>
          <a:stretch>
            <a:fillRect/>
          </a:stretch>
        </p:blipFill>
        <p:spPr>
          <a:xfrm>
            <a:off x="5141862" y="839250"/>
            <a:ext cx="2469239" cy="3292324"/>
          </a:xfrm>
          <a:prstGeom prst="rect">
            <a:avLst/>
          </a:prstGeom>
          <a:noFill/>
          <a:ln>
            <a:noFill/>
          </a:ln>
        </p:spPr>
      </p:pic>
      <p:pic>
        <p:nvPicPr>
          <p:cNvPr id="217" name="Google Shape;217;p25"/>
          <p:cNvPicPr preferRelativeResize="0"/>
          <p:nvPr/>
        </p:nvPicPr>
        <p:blipFill>
          <a:blip r:embed="rId6">
            <a:alphaModFix/>
          </a:blip>
          <a:stretch>
            <a:fillRect/>
          </a:stretch>
        </p:blipFill>
        <p:spPr>
          <a:xfrm>
            <a:off x="151175" y="54000"/>
            <a:ext cx="577225" cy="577200"/>
          </a:xfrm>
          <a:prstGeom prst="rect">
            <a:avLst/>
          </a:prstGeom>
          <a:noFill/>
          <a:ln>
            <a:noFill/>
          </a:ln>
        </p:spPr>
      </p:pic>
      <p:sp>
        <p:nvSpPr>
          <p:cNvPr id="218" name="Google Shape;218;p25"/>
          <p:cNvSpPr txBox="1"/>
          <p:nvPr/>
        </p:nvSpPr>
        <p:spPr>
          <a:xfrm>
            <a:off x="5141850" y="4580775"/>
            <a:ext cx="3562500" cy="32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pic>
        <p:nvPicPr>
          <p:cNvPr id="223" name="Google Shape;223;p26" descr="Sash.png"/>
          <p:cNvPicPr preferRelativeResize="0"/>
          <p:nvPr/>
        </p:nvPicPr>
        <p:blipFill rotWithShape="1">
          <a:blip r:embed="rId4">
            <a:alphaModFix/>
          </a:blip>
          <a:srcRect/>
          <a:stretch/>
        </p:blipFill>
        <p:spPr>
          <a:xfrm>
            <a:off x="4009176" y="4548142"/>
            <a:ext cx="1248624" cy="595358"/>
          </a:xfrm>
          <a:prstGeom prst="rect">
            <a:avLst/>
          </a:prstGeom>
          <a:noFill/>
          <a:ln>
            <a:noFill/>
          </a:ln>
        </p:spPr>
      </p:pic>
      <p:sp>
        <p:nvSpPr>
          <p:cNvPr id="224" name="Google Shape;224;p26"/>
          <p:cNvSpPr/>
          <p:nvPr/>
        </p:nvSpPr>
        <p:spPr>
          <a:xfrm>
            <a:off x="682013" y="611700"/>
            <a:ext cx="7357500" cy="39201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pic>
        <p:nvPicPr>
          <p:cNvPr id="225" name="Google Shape;225;p26"/>
          <p:cNvPicPr preferRelativeResize="0"/>
          <p:nvPr/>
        </p:nvPicPr>
        <p:blipFill>
          <a:blip r:embed="rId5">
            <a:alphaModFix/>
          </a:blip>
          <a:stretch>
            <a:fillRect/>
          </a:stretch>
        </p:blipFill>
        <p:spPr>
          <a:xfrm>
            <a:off x="1359004" y="2243399"/>
            <a:ext cx="2129471" cy="1743075"/>
          </a:xfrm>
          <a:prstGeom prst="rect">
            <a:avLst/>
          </a:prstGeom>
          <a:noFill/>
          <a:ln>
            <a:noFill/>
          </a:ln>
        </p:spPr>
      </p:pic>
      <p:pic>
        <p:nvPicPr>
          <p:cNvPr id="226" name="Google Shape;226;p26"/>
          <p:cNvPicPr preferRelativeResize="0"/>
          <p:nvPr/>
        </p:nvPicPr>
        <p:blipFill>
          <a:blip r:embed="rId6">
            <a:alphaModFix/>
          </a:blip>
          <a:stretch>
            <a:fillRect/>
          </a:stretch>
        </p:blipFill>
        <p:spPr>
          <a:xfrm>
            <a:off x="3879904" y="2200400"/>
            <a:ext cx="1384178" cy="1786075"/>
          </a:xfrm>
          <a:prstGeom prst="rect">
            <a:avLst/>
          </a:prstGeom>
          <a:noFill/>
          <a:ln>
            <a:noFill/>
          </a:ln>
        </p:spPr>
      </p:pic>
      <p:pic>
        <p:nvPicPr>
          <p:cNvPr id="227" name="Google Shape;227;p26"/>
          <p:cNvPicPr preferRelativeResize="0"/>
          <p:nvPr/>
        </p:nvPicPr>
        <p:blipFill>
          <a:blip r:embed="rId7">
            <a:alphaModFix/>
          </a:blip>
          <a:stretch>
            <a:fillRect/>
          </a:stretch>
        </p:blipFill>
        <p:spPr>
          <a:xfrm>
            <a:off x="5420138" y="2221888"/>
            <a:ext cx="2619375" cy="1743075"/>
          </a:xfrm>
          <a:prstGeom prst="rect">
            <a:avLst/>
          </a:prstGeom>
          <a:noFill/>
          <a:ln>
            <a:noFill/>
          </a:ln>
        </p:spPr>
      </p:pic>
      <p:sp>
        <p:nvSpPr>
          <p:cNvPr id="228" name="Google Shape;228;p26"/>
          <p:cNvSpPr txBox="1"/>
          <p:nvPr/>
        </p:nvSpPr>
        <p:spPr>
          <a:xfrm>
            <a:off x="2323400" y="794375"/>
            <a:ext cx="5415900" cy="104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b="1">
                <a:solidFill>
                  <a:schemeClr val="dk1"/>
                </a:solidFill>
                <a:latin typeface="Calibri"/>
                <a:ea typeface="Calibri"/>
                <a:cs typeface="Calibri"/>
                <a:sym typeface="Calibri"/>
              </a:rPr>
              <a:t>Let’s eat Bannock together!   </a:t>
            </a:r>
            <a:endParaRPr sz="24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400" b="1">
                <a:solidFill>
                  <a:schemeClr val="dk1"/>
                </a:solidFill>
                <a:latin typeface="Calibri"/>
                <a:ea typeface="Calibri"/>
                <a:cs typeface="Calibri"/>
                <a:sym typeface="Calibri"/>
              </a:rPr>
              <a:t>What is your favourite topping?</a:t>
            </a:r>
            <a:endParaRPr>
              <a:latin typeface="Calibri"/>
              <a:ea typeface="Calibri"/>
              <a:cs typeface="Calibri"/>
              <a:sym typeface="Calibri"/>
            </a:endParaRPr>
          </a:p>
        </p:txBody>
      </p:sp>
      <p:pic>
        <p:nvPicPr>
          <p:cNvPr id="229" name="Google Shape;229;p26" descr="Blue Beads.png"/>
          <p:cNvPicPr preferRelativeResize="0"/>
          <p:nvPr/>
        </p:nvPicPr>
        <p:blipFill rotWithShape="1">
          <a:blip r:embed="rId8">
            <a:alphaModFix/>
          </a:blip>
          <a:srcRect/>
          <a:stretch/>
        </p:blipFill>
        <p:spPr>
          <a:xfrm>
            <a:off x="602159" y="251761"/>
            <a:ext cx="8202199" cy="94855"/>
          </a:xfrm>
          <a:prstGeom prst="rect">
            <a:avLst/>
          </a:prstGeom>
          <a:noFill/>
          <a:ln>
            <a:noFill/>
          </a:ln>
        </p:spPr>
      </p:pic>
      <p:pic>
        <p:nvPicPr>
          <p:cNvPr id="230" name="Google Shape;230;p26"/>
          <p:cNvPicPr preferRelativeResize="0"/>
          <p:nvPr/>
        </p:nvPicPr>
        <p:blipFill>
          <a:blip r:embed="rId9">
            <a:alphaModFix/>
          </a:blip>
          <a:stretch>
            <a:fillRect/>
          </a:stretch>
        </p:blipFill>
        <p:spPr>
          <a:xfrm>
            <a:off x="154475" y="84200"/>
            <a:ext cx="595350" cy="595350"/>
          </a:xfrm>
          <a:prstGeom prst="rect">
            <a:avLst/>
          </a:prstGeom>
          <a:noFill/>
          <a:ln>
            <a:noFill/>
          </a:ln>
        </p:spPr>
      </p:pic>
      <p:sp>
        <p:nvSpPr>
          <p:cNvPr id="231" name="Google Shape;231;p26"/>
          <p:cNvSpPr txBox="1"/>
          <p:nvPr/>
        </p:nvSpPr>
        <p:spPr>
          <a:xfrm>
            <a:off x="5186875" y="4588700"/>
            <a:ext cx="3535800" cy="32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5"/>
        <p:cNvGrpSpPr/>
        <p:nvPr/>
      </p:nvGrpSpPr>
      <p:grpSpPr>
        <a:xfrm>
          <a:off x="0" y="0"/>
          <a:ext cx="0" cy="0"/>
          <a:chOff x="0" y="0"/>
          <a:chExt cx="0" cy="0"/>
        </a:xfrm>
      </p:grpSpPr>
      <p:sp>
        <p:nvSpPr>
          <p:cNvPr id="236" name="Google Shape;236;p27"/>
          <p:cNvSpPr txBox="1"/>
          <p:nvPr/>
        </p:nvSpPr>
        <p:spPr>
          <a:xfrm>
            <a:off x="728400" y="839250"/>
            <a:ext cx="3154800" cy="3000000"/>
          </a:xfrm>
          <a:prstGeom prst="rect">
            <a:avLst/>
          </a:prstGeom>
          <a:noFill/>
          <a:ln>
            <a:noFill/>
          </a:ln>
        </p:spPr>
        <p:txBody>
          <a:bodyPr spcFirstLastPara="1" wrap="square" lIns="91425" tIns="91425" rIns="91425" bIns="91425" anchor="t" anchorCtr="0">
            <a:noAutofit/>
          </a:bodyPr>
          <a:lstStyle/>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p>
        </p:txBody>
      </p:sp>
      <p:sp>
        <p:nvSpPr>
          <p:cNvPr id="237" name="Google Shape;237;p27"/>
          <p:cNvSpPr txBox="1"/>
          <p:nvPr/>
        </p:nvSpPr>
        <p:spPr>
          <a:xfrm>
            <a:off x="897300" y="251750"/>
            <a:ext cx="7349400" cy="28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1"/>
                </a:solidFill>
                <a:latin typeface="Calibri"/>
                <a:ea typeface="Calibri"/>
                <a:cs typeface="Calibri"/>
                <a:sym typeface="Calibri"/>
              </a:rPr>
              <a:t>      </a:t>
            </a:r>
            <a:endParaRPr>
              <a:latin typeface="Calibri"/>
              <a:ea typeface="Calibri"/>
              <a:cs typeface="Calibri"/>
              <a:sym typeface="Calibri"/>
            </a:endParaRPr>
          </a:p>
          <a:p>
            <a:pPr marL="0" lvl="0" indent="0" algn="l" rtl="0">
              <a:spcBef>
                <a:spcPts val="0"/>
              </a:spcBef>
              <a:spcAft>
                <a:spcPts val="0"/>
              </a:spcAft>
              <a:buNone/>
            </a:pPr>
            <a:r>
              <a:rPr lang="en-US" sz="2400" b="1">
                <a:latin typeface="Calibri"/>
                <a:ea typeface="Calibri"/>
                <a:cs typeface="Calibri"/>
                <a:sym typeface="Calibri"/>
              </a:rPr>
              <a:t>     Enjoying food together helps to build community!</a:t>
            </a:r>
            <a:endParaRPr sz="2400" b="1">
              <a:latin typeface="Calibri"/>
              <a:ea typeface="Calibri"/>
              <a:cs typeface="Calibri"/>
              <a:sym typeface="Calibri"/>
            </a:endParaRPr>
          </a:p>
          <a:p>
            <a:pPr marL="0" lvl="0" indent="0" algn="l" rtl="0">
              <a:spcBef>
                <a:spcPts val="0"/>
              </a:spcBef>
              <a:spcAft>
                <a:spcPts val="0"/>
              </a:spcAft>
              <a:buNone/>
            </a:pPr>
            <a:r>
              <a:rPr lang="en-US" sz="2400" b="1">
                <a:latin typeface="Calibri"/>
                <a:ea typeface="Calibri"/>
                <a:cs typeface="Calibri"/>
                <a:sym typeface="Calibri"/>
              </a:rPr>
              <a:t>               </a:t>
            </a:r>
            <a:r>
              <a:rPr lang="en-US" sz="2400" b="1">
                <a:solidFill>
                  <a:srgbClr val="990000"/>
                </a:solidFill>
                <a:latin typeface="Calibri"/>
                <a:ea typeface="Calibri"/>
                <a:cs typeface="Calibri"/>
                <a:sym typeface="Calibri"/>
              </a:rPr>
              <a:t> Where</a:t>
            </a:r>
            <a:r>
              <a:rPr lang="en-US" sz="2400" b="1">
                <a:latin typeface="Calibri"/>
                <a:ea typeface="Calibri"/>
                <a:cs typeface="Calibri"/>
                <a:sym typeface="Calibri"/>
              </a:rPr>
              <a:t> do you eat food with others?</a:t>
            </a:r>
            <a:endParaRPr sz="2400" b="1">
              <a:latin typeface="Calibri"/>
              <a:ea typeface="Calibri"/>
              <a:cs typeface="Calibri"/>
              <a:sym typeface="Calibri"/>
            </a:endParaRPr>
          </a:p>
          <a:p>
            <a:pPr marL="0" lvl="0" indent="0" algn="l" rtl="0">
              <a:spcBef>
                <a:spcPts val="0"/>
              </a:spcBef>
              <a:spcAft>
                <a:spcPts val="0"/>
              </a:spcAft>
              <a:buNone/>
            </a:pPr>
            <a:r>
              <a:rPr lang="en-US" sz="2400" b="1">
                <a:latin typeface="Calibri"/>
                <a:ea typeface="Calibri"/>
                <a:cs typeface="Calibri"/>
                <a:sym typeface="Calibri"/>
              </a:rPr>
              <a:t>               </a:t>
            </a:r>
            <a:r>
              <a:rPr lang="en-US" sz="2400" b="1">
                <a:solidFill>
                  <a:srgbClr val="990000"/>
                </a:solidFill>
                <a:latin typeface="Calibri"/>
                <a:ea typeface="Calibri"/>
                <a:cs typeface="Calibri"/>
                <a:sym typeface="Calibri"/>
              </a:rPr>
              <a:t>Who</a:t>
            </a:r>
            <a:r>
              <a:rPr lang="en-US" sz="2400" b="1">
                <a:latin typeface="Calibri"/>
                <a:ea typeface="Calibri"/>
                <a:cs typeface="Calibri"/>
                <a:sym typeface="Calibri"/>
              </a:rPr>
              <a:t> do you like to eat food with?</a:t>
            </a:r>
            <a:endParaRPr sz="2400" b="1">
              <a:latin typeface="Calibri"/>
              <a:ea typeface="Calibri"/>
              <a:cs typeface="Calibri"/>
              <a:sym typeface="Calibri"/>
            </a:endParaRPr>
          </a:p>
          <a:p>
            <a:pPr marL="0" lvl="0" indent="0" algn="l" rtl="0">
              <a:spcBef>
                <a:spcPts val="0"/>
              </a:spcBef>
              <a:spcAft>
                <a:spcPts val="0"/>
              </a:spcAft>
              <a:buNone/>
            </a:pPr>
            <a:endParaRPr sz="2400" b="1">
              <a:latin typeface="Calibri"/>
              <a:ea typeface="Calibri"/>
              <a:cs typeface="Calibri"/>
              <a:sym typeface="Calibri"/>
            </a:endParaRPr>
          </a:p>
          <a:p>
            <a:pPr marL="0" lvl="0" indent="0" algn="l" rtl="0">
              <a:spcBef>
                <a:spcPts val="0"/>
              </a:spcBef>
              <a:spcAft>
                <a:spcPts val="0"/>
              </a:spcAft>
              <a:buNone/>
            </a:pPr>
            <a:endParaRPr sz="2400" b="1">
              <a:latin typeface="Calibri"/>
              <a:ea typeface="Calibri"/>
              <a:cs typeface="Calibri"/>
              <a:sym typeface="Calibri"/>
            </a:endParaRPr>
          </a:p>
        </p:txBody>
      </p:sp>
      <p:pic>
        <p:nvPicPr>
          <p:cNvPr id="238" name="Google Shape;238;p27" descr="Blue Beads.png"/>
          <p:cNvPicPr preferRelativeResize="0"/>
          <p:nvPr/>
        </p:nvPicPr>
        <p:blipFill rotWithShape="1">
          <a:blip r:embed="rId4">
            <a:alphaModFix/>
          </a:blip>
          <a:srcRect/>
          <a:stretch/>
        </p:blipFill>
        <p:spPr>
          <a:xfrm>
            <a:off x="602159" y="251761"/>
            <a:ext cx="8202199" cy="94855"/>
          </a:xfrm>
          <a:prstGeom prst="rect">
            <a:avLst/>
          </a:prstGeom>
          <a:noFill/>
          <a:ln>
            <a:noFill/>
          </a:ln>
        </p:spPr>
      </p:pic>
      <p:pic>
        <p:nvPicPr>
          <p:cNvPr id="239" name="Google Shape;239;p27"/>
          <p:cNvPicPr preferRelativeResize="0"/>
          <p:nvPr/>
        </p:nvPicPr>
        <p:blipFill>
          <a:blip r:embed="rId5">
            <a:alphaModFix/>
          </a:blip>
          <a:stretch>
            <a:fillRect/>
          </a:stretch>
        </p:blipFill>
        <p:spPr>
          <a:xfrm>
            <a:off x="133050" y="49850"/>
            <a:ext cx="595350" cy="595350"/>
          </a:xfrm>
          <a:prstGeom prst="rect">
            <a:avLst/>
          </a:prstGeom>
          <a:noFill/>
          <a:ln>
            <a:noFill/>
          </a:ln>
        </p:spPr>
      </p:pic>
      <p:pic>
        <p:nvPicPr>
          <p:cNvPr id="240" name="Google Shape;240;p27"/>
          <p:cNvPicPr preferRelativeResize="0"/>
          <p:nvPr/>
        </p:nvPicPr>
        <p:blipFill>
          <a:blip r:embed="rId6">
            <a:alphaModFix/>
          </a:blip>
          <a:stretch>
            <a:fillRect/>
          </a:stretch>
        </p:blipFill>
        <p:spPr>
          <a:xfrm>
            <a:off x="2335400" y="1853775"/>
            <a:ext cx="3842825" cy="2258525"/>
          </a:xfrm>
          <a:prstGeom prst="rect">
            <a:avLst/>
          </a:prstGeom>
          <a:noFill/>
          <a:ln>
            <a:noFill/>
          </a:ln>
        </p:spPr>
      </p:pic>
      <p:sp>
        <p:nvSpPr>
          <p:cNvPr id="241" name="Google Shape;241;p27"/>
          <p:cNvSpPr txBox="1"/>
          <p:nvPr/>
        </p:nvSpPr>
        <p:spPr>
          <a:xfrm>
            <a:off x="5325650" y="4537375"/>
            <a:ext cx="3405300" cy="31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5"/>
        <p:cNvGrpSpPr/>
        <p:nvPr/>
      </p:nvGrpSpPr>
      <p:grpSpPr>
        <a:xfrm>
          <a:off x="0" y="0"/>
          <a:ext cx="0" cy="0"/>
          <a:chOff x="0" y="0"/>
          <a:chExt cx="0" cy="0"/>
        </a:xfrm>
      </p:grpSpPr>
      <p:pic>
        <p:nvPicPr>
          <p:cNvPr id="246" name="Google Shape;246;p28" descr="Rupertsland_logo.png"/>
          <p:cNvPicPr preferRelativeResize="0"/>
          <p:nvPr/>
        </p:nvPicPr>
        <p:blipFill rotWithShape="1">
          <a:blip r:embed="rId4">
            <a:alphaModFix/>
          </a:blip>
          <a:srcRect/>
          <a:stretch/>
        </p:blipFill>
        <p:spPr>
          <a:xfrm>
            <a:off x="1674425" y="2392938"/>
            <a:ext cx="2044699" cy="841735"/>
          </a:xfrm>
          <a:prstGeom prst="rect">
            <a:avLst/>
          </a:prstGeom>
          <a:noFill/>
          <a:ln>
            <a:noFill/>
          </a:ln>
        </p:spPr>
      </p:pic>
      <p:pic>
        <p:nvPicPr>
          <p:cNvPr id="247" name="Google Shape;247;p28" descr="AMEC_Logo.png"/>
          <p:cNvPicPr preferRelativeResize="0"/>
          <p:nvPr/>
        </p:nvPicPr>
        <p:blipFill rotWithShape="1">
          <a:blip r:embed="rId5">
            <a:alphaModFix/>
          </a:blip>
          <a:srcRect/>
          <a:stretch/>
        </p:blipFill>
        <p:spPr>
          <a:xfrm>
            <a:off x="5054600" y="2573235"/>
            <a:ext cx="1663699" cy="750513"/>
          </a:xfrm>
          <a:prstGeom prst="rect">
            <a:avLst/>
          </a:prstGeom>
          <a:noFill/>
          <a:ln>
            <a:noFill/>
          </a:ln>
        </p:spPr>
      </p:pic>
      <p:sp>
        <p:nvSpPr>
          <p:cNvPr id="248" name="Google Shape;248;p28"/>
          <p:cNvSpPr txBox="1"/>
          <p:nvPr/>
        </p:nvSpPr>
        <p:spPr>
          <a:xfrm>
            <a:off x="2159150" y="1762075"/>
            <a:ext cx="47400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350500"/>
                </a:solidFill>
                <a:latin typeface="Helvetica Neue"/>
                <a:ea typeface="Helvetica Neue"/>
                <a:cs typeface="Helvetica Neue"/>
                <a:sym typeface="Helvetica Neue"/>
              </a:rPr>
              <a:t>Foundational Knowledge Resource</a:t>
            </a:r>
            <a:endParaRPr sz="1800">
              <a:solidFill>
                <a:srgbClr val="3505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US" sz="1000">
                <a:solidFill>
                  <a:schemeClr val="dk1"/>
                </a:solidFill>
                <a:latin typeface="Arimo"/>
                <a:ea typeface="Arimo"/>
                <a:cs typeface="Arimo"/>
                <a:sym typeface="Arimo"/>
              </a:rPr>
              <a:t>Rupertsland Institute - Métis Centre of Excellence, Education Team (2020)</a:t>
            </a:r>
            <a:endParaRPr sz="1000">
              <a:solidFill>
                <a:schemeClr val="dk1"/>
              </a:solidFill>
              <a:latin typeface="Arimo"/>
              <a:ea typeface="Arimo"/>
              <a:cs typeface="Arimo"/>
              <a:sym typeface="Arimo"/>
            </a:endParaRPr>
          </a:p>
          <a:p>
            <a:pPr marL="0" lvl="0" indent="0" algn="l" rtl="0">
              <a:spcBef>
                <a:spcPts val="0"/>
              </a:spcBef>
              <a:spcAft>
                <a:spcPts val="0"/>
              </a:spcAft>
              <a:buClr>
                <a:schemeClr val="dk1"/>
              </a:buClr>
              <a:buSzPts val="1100"/>
              <a:buFont typeface="Arial"/>
              <a:buNone/>
            </a:pPr>
            <a:r>
              <a:rPr lang="en-US" sz="1000">
                <a:solidFill>
                  <a:schemeClr val="dk1"/>
                </a:solidFill>
                <a:latin typeface="Arimo"/>
                <a:ea typeface="Arimo"/>
                <a:cs typeface="Arimo"/>
                <a:sym typeface="Arimo"/>
              </a:rPr>
              <a:t>Billie-Jo Grant, B.Ed, MRE</a:t>
            </a:r>
            <a:endParaRPr sz="1000">
              <a:solidFill>
                <a:schemeClr val="dk1"/>
              </a:solidFill>
              <a:latin typeface="Arimo"/>
              <a:ea typeface="Arimo"/>
              <a:cs typeface="Arimo"/>
              <a:sym typeface="Arimo"/>
            </a:endParaRPr>
          </a:p>
        </p:txBody>
      </p:sp>
      <p:sp>
        <p:nvSpPr>
          <p:cNvPr id="249" name="Google Shape;249;p28"/>
          <p:cNvSpPr txBox="1"/>
          <p:nvPr/>
        </p:nvSpPr>
        <p:spPr>
          <a:xfrm>
            <a:off x="2216150" y="3765550"/>
            <a:ext cx="46101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rgbClr val="350500"/>
                </a:solidFill>
                <a:latin typeface="Helvetica Neue"/>
                <a:ea typeface="Helvetica Neue"/>
                <a:cs typeface="Helvetica Neue"/>
                <a:sym typeface="Helvetica Neue"/>
              </a:rPr>
              <a:t>2300, 10123 - 99 ST. NW, Edmonton, Alberta, Canada  T5J 3H1</a:t>
            </a:r>
            <a:endParaRPr/>
          </a:p>
          <a:p>
            <a:pPr marL="0" marR="0" lvl="0" indent="0" algn="ctr" rtl="0">
              <a:spcBef>
                <a:spcPts val="0"/>
              </a:spcBef>
              <a:spcAft>
                <a:spcPts val="0"/>
              </a:spcAft>
              <a:buNone/>
            </a:pPr>
            <a:r>
              <a:rPr lang="en-US" sz="1200">
                <a:solidFill>
                  <a:srgbClr val="350500"/>
                </a:solidFill>
                <a:latin typeface="Helvetica Neue"/>
                <a:ea typeface="Helvetica Neue"/>
                <a:cs typeface="Helvetica Neue"/>
                <a:sym typeface="Helvetica Neue"/>
              </a:rPr>
              <a:t>T: 780.801.9977 F: 780.801.9992       rupertsland.org</a:t>
            </a:r>
            <a:endParaRPr sz="1200">
              <a:solidFill>
                <a:srgbClr val="350500"/>
              </a:solidFill>
              <a:latin typeface="Helvetica Neue"/>
              <a:ea typeface="Helvetica Neue"/>
              <a:cs typeface="Helvetica Neue"/>
              <a:sym typeface="Helvetica Neue"/>
            </a:endParaRPr>
          </a:p>
        </p:txBody>
      </p:sp>
      <p:pic>
        <p:nvPicPr>
          <p:cNvPr id="250" name="Google Shape;250;p28" descr="Sash.png"/>
          <p:cNvPicPr preferRelativeResize="0"/>
          <p:nvPr/>
        </p:nvPicPr>
        <p:blipFill rotWithShape="1">
          <a:blip r:embed="rId6">
            <a:alphaModFix amt="30000"/>
          </a:blip>
          <a:srcRect/>
          <a:stretch/>
        </p:blipFill>
        <p:spPr>
          <a:xfrm>
            <a:off x="3218950" y="723138"/>
            <a:ext cx="2388601" cy="1138912"/>
          </a:xfrm>
          <a:prstGeom prst="rect">
            <a:avLst/>
          </a:prstGeom>
          <a:noFill/>
          <a:ln>
            <a:noFill/>
          </a:ln>
        </p:spPr>
      </p:pic>
      <p:pic>
        <p:nvPicPr>
          <p:cNvPr id="251" name="Google Shape;251;p28"/>
          <p:cNvPicPr preferRelativeResize="0"/>
          <p:nvPr/>
        </p:nvPicPr>
        <p:blipFill>
          <a:blip r:embed="rId7">
            <a:alphaModFix/>
          </a:blip>
          <a:stretch>
            <a:fillRect/>
          </a:stretch>
        </p:blipFill>
        <p:spPr>
          <a:xfrm>
            <a:off x="3653152" y="526625"/>
            <a:ext cx="1406102" cy="1379551"/>
          </a:xfrm>
          <a:prstGeom prst="rect">
            <a:avLst/>
          </a:prstGeom>
          <a:noFill/>
          <a:ln>
            <a:noFill/>
          </a:ln>
        </p:spPr>
      </p:pic>
      <p:sp>
        <p:nvSpPr>
          <p:cNvPr id="252" name="Google Shape;252;p28"/>
          <p:cNvSpPr txBox="1"/>
          <p:nvPr/>
        </p:nvSpPr>
        <p:spPr>
          <a:xfrm>
            <a:off x="5299625" y="4547925"/>
            <a:ext cx="3365100" cy="32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sp>
        <p:nvSpPr>
          <p:cNvPr id="91" name="Google Shape;91;p14"/>
          <p:cNvSpPr/>
          <p:nvPr/>
        </p:nvSpPr>
        <p:spPr>
          <a:xfrm>
            <a:off x="4736828" y="1156047"/>
            <a:ext cx="3789300" cy="1415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a:solidFill>
                  <a:srgbClr val="EFEFEF"/>
                </a:solidFill>
                <a:latin typeface="Calibri"/>
                <a:ea typeface="Calibri"/>
                <a:cs typeface="Calibri"/>
                <a:sym typeface="Calibri"/>
              </a:rPr>
              <a:t>B is for Bannock</a:t>
            </a:r>
            <a:endParaRPr sz="6000" b="0" i="0" u="none" strike="noStrike" cap="none">
              <a:solidFill>
                <a:srgbClr val="EFEFEF"/>
              </a:solidFill>
              <a:latin typeface="Calibri"/>
              <a:ea typeface="Calibri"/>
              <a:cs typeface="Calibri"/>
              <a:sym typeface="Calibri"/>
            </a:endParaRPr>
          </a:p>
        </p:txBody>
      </p:sp>
      <p:pic>
        <p:nvPicPr>
          <p:cNvPr id="92" name="Google Shape;92;p14"/>
          <p:cNvPicPr preferRelativeResize="0"/>
          <p:nvPr/>
        </p:nvPicPr>
        <p:blipFill>
          <a:blip r:embed="rId4">
            <a:alphaModFix/>
          </a:blip>
          <a:stretch>
            <a:fillRect/>
          </a:stretch>
        </p:blipFill>
        <p:spPr>
          <a:xfrm>
            <a:off x="88850" y="4121775"/>
            <a:ext cx="900099" cy="883102"/>
          </a:xfrm>
          <a:prstGeom prst="rect">
            <a:avLst/>
          </a:prstGeom>
          <a:noFill/>
          <a:ln>
            <a:noFill/>
          </a:ln>
        </p:spPr>
      </p:pic>
      <p:pic>
        <p:nvPicPr>
          <p:cNvPr id="93" name="Google Shape;93;p14"/>
          <p:cNvPicPr preferRelativeResize="0"/>
          <p:nvPr/>
        </p:nvPicPr>
        <p:blipFill>
          <a:blip r:embed="rId5">
            <a:alphaModFix/>
          </a:blip>
          <a:stretch>
            <a:fillRect/>
          </a:stretch>
        </p:blipFill>
        <p:spPr>
          <a:xfrm>
            <a:off x="8285200" y="4046050"/>
            <a:ext cx="798375" cy="798375"/>
          </a:xfrm>
          <a:prstGeom prst="rect">
            <a:avLst/>
          </a:prstGeom>
          <a:noFill/>
          <a:ln>
            <a:noFill/>
          </a:ln>
        </p:spPr>
      </p:pic>
      <p:sp>
        <p:nvSpPr>
          <p:cNvPr id="94" name="Google Shape;94;p14"/>
          <p:cNvSpPr txBox="1"/>
          <p:nvPr/>
        </p:nvSpPr>
        <p:spPr>
          <a:xfrm>
            <a:off x="4908475" y="4046050"/>
            <a:ext cx="44076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lt1"/>
                </a:solidFill>
                <a:latin typeface="Merriweather"/>
                <a:ea typeface="Merriweather"/>
                <a:cs typeface="Merriweather"/>
                <a:sym typeface="Merriweather"/>
              </a:rPr>
              <a:t>Culture &amp; Traditions</a:t>
            </a:r>
            <a:endParaRPr sz="2400">
              <a:solidFill>
                <a:schemeClr val="dk1"/>
              </a:solidFill>
              <a:latin typeface="Merriweather"/>
              <a:ea typeface="Merriweather"/>
              <a:cs typeface="Merriweather"/>
              <a:sym typeface="Merriweather"/>
            </a:endParaRPr>
          </a:p>
        </p:txBody>
      </p:sp>
      <p:sp>
        <p:nvSpPr>
          <p:cNvPr id="95" name="Google Shape;95;p14"/>
          <p:cNvSpPr txBox="1"/>
          <p:nvPr/>
        </p:nvSpPr>
        <p:spPr>
          <a:xfrm>
            <a:off x="5377675" y="4419025"/>
            <a:ext cx="3321900" cy="28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15"/>
          <p:cNvSpPr txBox="1"/>
          <p:nvPr/>
        </p:nvSpPr>
        <p:spPr>
          <a:xfrm>
            <a:off x="870225" y="1195675"/>
            <a:ext cx="3614400" cy="3000000"/>
          </a:xfrm>
          <a:prstGeom prst="rect">
            <a:avLst/>
          </a:prstGeom>
          <a:noFill/>
          <a:ln>
            <a:noFill/>
          </a:ln>
        </p:spPr>
        <p:txBody>
          <a:bodyPr spcFirstLastPara="1" wrap="square" lIns="91425" tIns="91425" rIns="91425" bIns="91425" anchor="t" anchorCtr="0">
            <a:noAutofit/>
          </a:bodyPr>
          <a:lstStyle/>
          <a:p>
            <a:pPr marL="0" lvl="0" indent="0" algn="l" rtl="0">
              <a:lnSpc>
                <a:spcPct val="128864"/>
              </a:lnSpc>
              <a:spcBef>
                <a:spcPts val="0"/>
              </a:spcBef>
              <a:spcAft>
                <a:spcPts val="0"/>
              </a:spcAft>
              <a:buNone/>
            </a:pPr>
            <a:r>
              <a:rPr lang="en-US" sz="3600">
                <a:solidFill>
                  <a:srgbClr val="EFEFEF"/>
                </a:solidFill>
                <a:latin typeface="Arimo"/>
                <a:ea typeface="Arimo"/>
                <a:cs typeface="Arimo"/>
                <a:sym typeface="Arimo"/>
              </a:rPr>
              <a:t>   </a:t>
            </a:r>
            <a:r>
              <a:rPr lang="en-US" sz="3600" b="1">
                <a:solidFill>
                  <a:srgbClr val="EFEFEF"/>
                </a:solidFill>
                <a:latin typeface="Calibri"/>
                <a:ea typeface="Calibri"/>
                <a:cs typeface="Calibri"/>
                <a:sym typeface="Calibri"/>
              </a:rPr>
              <a:t> </a:t>
            </a:r>
            <a:r>
              <a:rPr lang="en-US" sz="4800" b="1">
                <a:solidFill>
                  <a:srgbClr val="EFEFEF"/>
                </a:solidFill>
                <a:latin typeface="Calibri"/>
                <a:ea typeface="Calibri"/>
                <a:cs typeface="Calibri"/>
                <a:sym typeface="Calibri"/>
              </a:rPr>
              <a:t>Bannock</a:t>
            </a:r>
            <a:r>
              <a:rPr lang="en-US" sz="3600" b="1">
                <a:solidFill>
                  <a:srgbClr val="EFEFEF"/>
                </a:solidFill>
                <a:latin typeface="Calibri"/>
                <a:ea typeface="Calibri"/>
                <a:cs typeface="Calibri"/>
                <a:sym typeface="Calibri"/>
              </a:rPr>
              <a:t> </a:t>
            </a:r>
            <a:endParaRPr sz="3600" b="1">
              <a:solidFill>
                <a:srgbClr val="EFEFEF"/>
              </a:solidFill>
              <a:latin typeface="Calibri"/>
              <a:ea typeface="Calibri"/>
              <a:cs typeface="Calibri"/>
              <a:sym typeface="Calibri"/>
            </a:endParaRPr>
          </a:p>
          <a:p>
            <a:pPr marL="0" lvl="0" indent="0" algn="l" rtl="0">
              <a:lnSpc>
                <a:spcPct val="128864"/>
              </a:lnSpc>
              <a:spcBef>
                <a:spcPts val="0"/>
              </a:spcBef>
              <a:spcAft>
                <a:spcPts val="0"/>
              </a:spcAft>
              <a:buNone/>
            </a:pPr>
            <a:r>
              <a:rPr lang="en-US" sz="3600" b="1">
                <a:solidFill>
                  <a:srgbClr val="EFEFEF"/>
                </a:solidFill>
                <a:latin typeface="Calibri"/>
                <a:ea typeface="Calibri"/>
                <a:cs typeface="Calibri"/>
                <a:sym typeface="Calibri"/>
              </a:rPr>
              <a:t>           is a </a:t>
            </a:r>
            <a:endParaRPr sz="3600" b="1">
              <a:solidFill>
                <a:srgbClr val="EFEFEF"/>
              </a:solidFill>
              <a:latin typeface="Calibri"/>
              <a:ea typeface="Calibri"/>
              <a:cs typeface="Calibri"/>
              <a:sym typeface="Calibri"/>
            </a:endParaRPr>
          </a:p>
          <a:p>
            <a:pPr marL="0" lvl="0" indent="0" algn="l" rtl="0">
              <a:lnSpc>
                <a:spcPct val="128864"/>
              </a:lnSpc>
              <a:spcBef>
                <a:spcPts val="0"/>
              </a:spcBef>
              <a:spcAft>
                <a:spcPts val="0"/>
              </a:spcAft>
              <a:buNone/>
            </a:pPr>
            <a:r>
              <a:rPr lang="en-US" sz="3600" b="1">
                <a:solidFill>
                  <a:srgbClr val="EFEFEF"/>
                </a:solidFill>
                <a:latin typeface="Calibri"/>
                <a:ea typeface="Calibri"/>
                <a:cs typeface="Calibri"/>
                <a:sym typeface="Calibri"/>
              </a:rPr>
              <a:t>simple flat bread </a:t>
            </a:r>
            <a:endParaRPr sz="3600" b="1">
              <a:solidFill>
                <a:srgbClr val="EFEFEF"/>
              </a:solidFill>
              <a:latin typeface="Calibri"/>
              <a:ea typeface="Calibri"/>
              <a:cs typeface="Calibri"/>
              <a:sym typeface="Calibri"/>
            </a:endParaRPr>
          </a:p>
          <a:p>
            <a:pPr marL="0" lvl="0" indent="0" algn="l" rtl="0">
              <a:lnSpc>
                <a:spcPct val="128864"/>
              </a:lnSpc>
              <a:spcBef>
                <a:spcPts val="0"/>
              </a:spcBef>
              <a:spcAft>
                <a:spcPts val="0"/>
              </a:spcAft>
              <a:buNone/>
            </a:pPr>
            <a:endParaRPr sz="3600">
              <a:solidFill>
                <a:srgbClr val="EFEFEF"/>
              </a:solidFill>
              <a:latin typeface="Arimo"/>
              <a:ea typeface="Arimo"/>
              <a:cs typeface="Arimo"/>
              <a:sym typeface="Arimo"/>
            </a:endParaRPr>
          </a:p>
        </p:txBody>
      </p:sp>
      <p:pic>
        <p:nvPicPr>
          <p:cNvPr id="101" name="Google Shape;101;p15"/>
          <p:cNvPicPr preferRelativeResize="0"/>
          <p:nvPr/>
        </p:nvPicPr>
        <p:blipFill>
          <a:blip r:embed="rId4">
            <a:alphaModFix/>
          </a:blip>
          <a:stretch>
            <a:fillRect/>
          </a:stretch>
        </p:blipFill>
        <p:spPr>
          <a:xfrm>
            <a:off x="4883827" y="1294454"/>
            <a:ext cx="3322700" cy="2551826"/>
          </a:xfrm>
          <a:prstGeom prst="rect">
            <a:avLst/>
          </a:prstGeom>
          <a:noFill/>
          <a:ln>
            <a:noFill/>
          </a:ln>
        </p:spPr>
      </p:pic>
      <p:sp>
        <p:nvSpPr>
          <p:cNvPr id="102" name="Google Shape;102;p15"/>
          <p:cNvSpPr txBox="1"/>
          <p:nvPr/>
        </p:nvSpPr>
        <p:spPr>
          <a:xfrm>
            <a:off x="4987850" y="647900"/>
            <a:ext cx="33678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990000"/>
                </a:solidFill>
                <a:latin typeface="Calibri"/>
                <a:ea typeface="Calibri"/>
                <a:cs typeface="Calibri"/>
                <a:sym typeface="Calibri"/>
              </a:rPr>
              <a:t>Bannock is made of simple ingredients and is easy to cook.</a:t>
            </a:r>
            <a:r>
              <a:rPr lang="en-US">
                <a:solidFill>
                  <a:srgbClr val="990000"/>
                </a:solidFill>
                <a:latin typeface="Calibri"/>
                <a:ea typeface="Calibri"/>
                <a:cs typeface="Calibri"/>
                <a:sym typeface="Calibri"/>
              </a:rPr>
              <a:t> </a:t>
            </a:r>
            <a:endParaRPr>
              <a:solidFill>
                <a:srgbClr val="990000"/>
              </a:solidFill>
              <a:latin typeface="Calibri"/>
              <a:ea typeface="Calibri"/>
              <a:cs typeface="Calibri"/>
              <a:sym typeface="Calibri"/>
            </a:endParaRPr>
          </a:p>
        </p:txBody>
      </p:sp>
      <p:sp>
        <p:nvSpPr>
          <p:cNvPr id="103" name="Google Shape;103;p15"/>
          <p:cNvSpPr txBox="1"/>
          <p:nvPr/>
        </p:nvSpPr>
        <p:spPr>
          <a:xfrm>
            <a:off x="5183850" y="3747500"/>
            <a:ext cx="3891300" cy="26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990000"/>
                </a:solidFill>
                <a:latin typeface="Calibri"/>
                <a:ea typeface="Calibri"/>
                <a:cs typeface="Calibri"/>
                <a:sym typeface="Calibri"/>
              </a:rPr>
              <a:t>Why is this important?</a:t>
            </a:r>
            <a:endParaRPr sz="2400" b="1">
              <a:solidFill>
                <a:srgbClr val="990000"/>
              </a:solidFill>
              <a:latin typeface="Calibri"/>
              <a:ea typeface="Calibri"/>
              <a:cs typeface="Calibri"/>
              <a:sym typeface="Calibri"/>
            </a:endParaRPr>
          </a:p>
        </p:txBody>
      </p:sp>
      <p:pic>
        <p:nvPicPr>
          <p:cNvPr id="104" name="Google Shape;104;p15" descr="Blue Beads.png"/>
          <p:cNvPicPr preferRelativeResize="0"/>
          <p:nvPr/>
        </p:nvPicPr>
        <p:blipFill rotWithShape="1">
          <a:blip r:embed="rId5">
            <a:alphaModFix/>
          </a:blip>
          <a:srcRect/>
          <a:stretch/>
        </p:blipFill>
        <p:spPr>
          <a:xfrm>
            <a:off x="470900" y="267800"/>
            <a:ext cx="8395949" cy="97116"/>
          </a:xfrm>
          <a:prstGeom prst="rect">
            <a:avLst/>
          </a:prstGeom>
          <a:noFill/>
          <a:ln>
            <a:noFill/>
          </a:ln>
        </p:spPr>
      </p:pic>
      <p:pic>
        <p:nvPicPr>
          <p:cNvPr id="105" name="Google Shape;105;p15"/>
          <p:cNvPicPr preferRelativeResize="0"/>
          <p:nvPr/>
        </p:nvPicPr>
        <p:blipFill>
          <a:blip r:embed="rId6">
            <a:alphaModFix/>
          </a:blip>
          <a:stretch>
            <a:fillRect/>
          </a:stretch>
        </p:blipFill>
        <p:spPr>
          <a:xfrm>
            <a:off x="113250" y="43000"/>
            <a:ext cx="683425" cy="683425"/>
          </a:xfrm>
          <a:prstGeom prst="rect">
            <a:avLst/>
          </a:prstGeom>
          <a:noFill/>
          <a:ln>
            <a:noFill/>
          </a:ln>
        </p:spPr>
      </p:pic>
      <p:sp>
        <p:nvSpPr>
          <p:cNvPr id="106" name="Google Shape;106;p15"/>
          <p:cNvSpPr txBox="1"/>
          <p:nvPr/>
        </p:nvSpPr>
        <p:spPr>
          <a:xfrm>
            <a:off x="5403700" y="4578250"/>
            <a:ext cx="3283200" cy="27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16"/>
          <p:cNvSpPr txBox="1"/>
          <p:nvPr/>
        </p:nvSpPr>
        <p:spPr>
          <a:xfrm>
            <a:off x="795000" y="920675"/>
            <a:ext cx="3154800" cy="3000000"/>
          </a:xfrm>
          <a:prstGeom prst="rect">
            <a:avLst/>
          </a:prstGeom>
          <a:noFill/>
          <a:ln>
            <a:noFill/>
          </a:ln>
        </p:spPr>
        <p:txBody>
          <a:bodyPr spcFirstLastPara="1" wrap="square" lIns="91425" tIns="91425" rIns="91425" bIns="91425" anchor="t" anchorCtr="0">
            <a:noAutofit/>
          </a:bodyPr>
          <a:lstStyle/>
          <a:p>
            <a:pPr marL="0" lvl="0" indent="0" algn="l" rtl="0">
              <a:lnSpc>
                <a:spcPct val="128864"/>
              </a:lnSpc>
              <a:spcBef>
                <a:spcPts val="0"/>
              </a:spcBef>
              <a:spcAft>
                <a:spcPts val="0"/>
              </a:spcAft>
              <a:buClr>
                <a:schemeClr val="dk1"/>
              </a:buClr>
              <a:buSzPts val="1100"/>
              <a:buFont typeface="Arial"/>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Clr>
                <a:schemeClr val="dk1"/>
              </a:buClr>
              <a:buSzPts val="1100"/>
              <a:buFont typeface="Arial"/>
              <a:buNone/>
            </a:pPr>
            <a:r>
              <a:rPr lang="en-US" sz="2400" b="1">
                <a:solidFill>
                  <a:srgbClr val="333333"/>
                </a:solidFill>
                <a:latin typeface="Calibri"/>
                <a:ea typeface="Calibri"/>
                <a:cs typeface="Calibri"/>
                <a:sym typeface="Calibri"/>
              </a:rPr>
              <a:t>It was easy for a hunter or trapper to throw flour into their sled or wagon and go hunting for days.</a:t>
            </a:r>
            <a:endParaRPr sz="2400" b="1">
              <a:solidFill>
                <a:srgbClr val="333333"/>
              </a:solidFill>
              <a:latin typeface="Calibri"/>
              <a:ea typeface="Calibri"/>
              <a:cs typeface="Calibri"/>
              <a:sym typeface="Calibri"/>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p>
        </p:txBody>
      </p:sp>
      <p:pic>
        <p:nvPicPr>
          <p:cNvPr id="112" name="Google Shape;112;p16"/>
          <p:cNvPicPr preferRelativeResize="0"/>
          <p:nvPr/>
        </p:nvPicPr>
        <p:blipFill>
          <a:blip r:embed="rId4">
            <a:alphaModFix/>
          </a:blip>
          <a:stretch>
            <a:fillRect/>
          </a:stretch>
        </p:blipFill>
        <p:spPr>
          <a:xfrm>
            <a:off x="3945509" y="951019"/>
            <a:ext cx="4077212" cy="2953425"/>
          </a:xfrm>
          <a:prstGeom prst="rect">
            <a:avLst/>
          </a:prstGeom>
          <a:noFill/>
          <a:ln>
            <a:noFill/>
          </a:ln>
        </p:spPr>
      </p:pic>
      <p:pic>
        <p:nvPicPr>
          <p:cNvPr id="113" name="Google Shape;113;p16" descr="Blue Beads.png"/>
          <p:cNvPicPr preferRelativeResize="0"/>
          <p:nvPr/>
        </p:nvPicPr>
        <p:blipFill rotWithShape="1">
          <a:blip r:embed="rId5">
            <a:alphaModFix/>
          </a:blip>
          <a:srcRect/>
          <a:stretch/>
        </p:blipFill>
        <p:spPr>
          <a:xfrm>
            <a:off x="470909" y="283836"/>
            <a:ext cx="8202199" cy="94855"/>
          </a:xfrm>
          <a:prstGeom prst="rect">
            <a:avLst/>
          </a:prstGeom>
          <a:noFill/>
          <a:ln>
            <a:noFill/>
          </a:ln>
        </p:spPr>
      </p:pic>
      <p:pic>
        <p:nvPicPr>
          <p:cNvPr id="114" name="Google Shape;114;p16"/>
          <p:cNvPicPr preferRelativeResize="0"/>
          <p:nvPr/>
        </p:nvPicPr>
        <p:blipFill>
          <a:blip r:embed="rId6">
            <a:alphaModFix/>
          </a:blip>
          <a:stretch>
            <a:fillRect/>
          </a:stretch>
        </p:blipFill>
        <p:spPr>
          <a:xfrm>
            <a:off x="111575" y="29250"/>
            <a:ext cx="683425" cy="683425"/>
          </a:xfrm>
          <a:prstGeom prst="rect">
            <a:avLst/>
          </a:prstGeom>
          <a:noFill/>
          <a:ln>
            <a:noFill/>
          </a:ln>
        </p:spPr>
      </p:pic>
      <p:sp>
        <p:nvSpPr>
          <p:cNvPr id="115" name="Google Shape;115;p16"/>
          <p:cNvSpPr txBox="1"/>
          <p:nvPr/>
        </p:nvSpPr>
        <p:spPr>
          <a:xfrm>
            <a:off x="5309500" y="4563000"/>
            <a:ext cx="3363600" cy="29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pic>
        <p:nvPicPr>
          <p:cNvPr id="120" name="Google Shape;120;p17" descr="Blue Beads.png"/>
          <p:cNvPicPr preferRelativeResize="0"/>
          <p:nvPr/>
        </p:nvPicPr>
        <p:blipFill rotWithShape="1">
          <a:blip r:embed="rId4">
            <a:alphaModFix/>
          </a:blip>
          <a:srcRect/>
          <a:stretch/>
        </p:blipFill>
        <p:spPr>
          <a:xfrm>
            <a:off x="624909" y="267786"/>
            <a:ext cx="8202199" cy="94855"/>
          </a:xfrm>
          <a:prstGeom prst="rect">
            <a:avLst/>
          </a:prstGeom>
          <a:noFill/>
          <a:ln>
            <a:noFill/>
          </a:ln>
        </p:spPr>
      </p:pic>
      <p:pic>
        <p:nvPicPr>
          <p:cNvPr id="121" name="Google Shape;121;p17"/>
          <p:cNvPicPr preferRelativeResize="0"/>
          <p:nvPr/>
        </p:nvPicPr>
        <p:blipFill>
          <a:blip r:embed="rId5">
            <a:alphaModFix/>
          </a:blip>
          <a:stretch>
            <a:fillRect/>
          </a:stretch>
        </p:blipFill>
        <p:spPr>
          <a:xfrm>
            <a:off x="154475" y="49850"/>
            <a:ext cx="683425" cy="683425"/>
          </a:xfrm>
          <a:prstGeom prst="rect">
            <a:avLst/>
          </a:prstGeom>
          <a:noFill/>
          <a:ln>
            <a:noFill/>
          </a:ln>
        </p:spPr>
      </p:pic>
      <p:sp>
        <p:nvSpPr>
          <p:cNvPr id="122" name="Google Shape;122;p17"/>
          <p:cNvSpPr txBox="1"/>
          <p:nvPr/>
        </p:nvSpPr>
        <p:spPr>
          <a:xfrm>
            <a:off x="837900" y="651250"/>
            <a:ext cx="4083900" cy="35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alibri"/>
                <a:ea typeface="Calibri"/>
                <a:cs typeface="Calibri"/>
                <a:sym typeface="Calibri"/>
              </a:rPr>
              <a:t>Bannock</a:t>
            </a:r>
            <a:r>
              <a:rPr lang="en-US">
                <a:latin typeface="Calibri"/>
                <a:ea typeface="Calibri"/>
                <a:cs typeface="Calibri"/>
                <a:sym typeface="Calibri"/>
              </a:rPr>
              <a:t> was first introduced to the Indigenous people by the Scottish Settlers.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Indigenous people then adopted this staple food into their diet as it required few ingredients and was easy to travel with.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Bannock was often cooked on a stick over an open fire, and typically accompanied pemmican and dry meats.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This high-calorie food provided the Indigenous people with the essential energy they needed to live their active lifestyles. Traditionally, bannock was made with only water, flour, and lard.</a:t>
            </a:r>
            <a:endParaRPr>
              <a:latin typeface="Calibri"/>
              <a:ea typeface="Calibri"/>
              <a:cs typeface="Calibri"/>
              <a:sym typeface="Calibri"/>
            </a:endParaRPr>
          </a:p>
        </p:txBody>
      </p:sp>
      <p:pic>
        <p:nvPicPr>
          <p:cNvPr id="123" name="Google Shape;123;p17"/>
          <p:cNvPicPr preferRelativeResize="0"/>
          <p:nvPr/>
        </p:nvPicPr>
        <p:blipFill rotWithShape="1">
          <a:blip r:embed="rId6">
            <a:alphaModFix/>
          </a:blip>
          <a:srcRect t="-9122" r="-9122"/>
          <a:stretch/>
        </p:blipFill>
        <p:spPr>
          <a:xfrm>
            <a:off x="4921800" y="733275"/>
            <a:ext cx="3606379" cy="3097475"/>
          </a:xfrm>
          <a:prstGeom prst="rect">
            <a:avLst/>
          </a:prstGeom>
          <a:noFill/>
          <a:ln>
            <a:noFill/>
          </a:ln>
        </p:spPr>
      </p:pic>
      <p:sp>
        <p:nvSpPr>
          <p:cNvPr id="124" name="Google Shape;124;p17"/>
          <p:cNvSpPr txBox="1"/>
          <p:nvPr/>
        </p:nvSpPr>
        <p:spPr>
          <a:xfrm>
            <a:off x="5178225" y="4521150"/>
            <a:ext cx="3468300" cy="30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18"/>
          <p:cNvSpPr/>
          <p:nvPr/>
        </p:nvSpPr>
        <p:spPr>
          <a:xfrm>
            <a:off x="813025" y="1242050"/>
            <a:ext cx="7412100" cy="300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8"/>
          <p:cNvSpPr txBox="1"/>
          <p:nvPr/>
        </p:nvSpPr>
        <p:spPr>
          <a:xfrm>
            <a:off x="728400" y="839250"/>
            <a:ext cx="3154800" cy="3000000"/>
          </a:xfrm>
          <a:prstGeom prst="rect">
            <a:avLst/>
          </a:prstGeom>
          <a:noFill/>
          <a:ln>
            <a:noFill/>
          </a:ln>
        </p:spPr>
        <p:txBody>
          <a:bodyPr spcFirstLastPara="1" wrap="square" lIns="91425" tIns="91425" rIns="91425" bIns="91425" anchor="t" anchorCtr="0">
            <a:noAutofit/>
          </a:bodyPr>
          <a:lstStyle/>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endParaRPr/>
          </a:p>
        </p:txBody>
      </p:sp>
      <p:sp>
        <p:nvSpPr>
          <p:cNvPr id="131" name="Google Shape;131;p18"/>
          <p:cNvSpPr txBox="1"/>
          <p:nvPr/>
        </p:nvSpPr>
        <p:spPr>
          <a:xfrm>
            <a:off x="520225" y="640200"/>
            <a:ext cx="8203800" cy="68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latin typeface="Calibri"/>
                <a:ea typeface="Calibri"/>
                <a:cs typeface="Calibri"/>
                <a:sym typeface="Calibri"/>
              </a:rPr>
              <a:t>What ingredients do you think we need to make bannock? </a:t>
            </a:r>
            <a:r>
              <a:rPr lang="en-US" sz="2400" b="1">
                <a:solidFill>
                  <a:schemeClr val="dk1"/>
                </a:solidFill>
                <a:latin typeface="Calibri"/>
                <a:ea typeface="Calibri"/>
                <a:cs typeface="Calibri"/>
                <a:sym typeface="Calibri"/>
              </a:rPr>
              <a:t>✅</a:t>
            </a:r>
            <a:endParaRPr sz="2400" b="1">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pic>
        <p:nvPicPr>
          <p:cNvPr id="132" name="Google Shape;132;p18"/>
          <p:cNvPicPr preferRelativeResize="0"/>
          <p:nvPr/>
        </p:nvPicPr>
        <p:blipFill>
          <a:blip r:embed="rId4">
            <a:alphaModFix/>
          </a:blip>
          <a:stretch>
            <a:fillRect/>
          </a:stretch>
        </p:blipFill>
        <p:spPr>
          <a:xfrm>
            <a:off x="2587562" y="1398569"/>
            <a:ext cx="965100" cy="1175618"/>
          </a:xfrm>
          <a:prstGeom prst="rect">
            <a:avLst/>
          </a:prstGeom>
          <a:noFill/>
          <a:ln>
            <a:noFill/>
          </a:ln>
        </p:spPr>
      </p:pic>
      <p:pic>
        <p:nvPicPr>
          <p:cNvPr id="133" name="Google Shape;133;p18"/>
          <p:cNvPicPr preferRelativeResize="0"/>
          <p:nvPr/>
        </p:nvPicPr>
        <p:blipFill>
          <a:blip r:embed="rId5">
            <a:alphaModFix/>
          </a:blip>
          <a:stretch>
            <a:fillRect/>
          </a:stretch>
        </p:blipFill>
        <p:spPr>
          <a:xfrm>
            <a:off x="1033175" y="1598875"/>
            <a:ext cx="965100" cy="965100"/>
          </a:xfrm>
          <a:prstGeom prst="rect">
            <a:avLst/>
          </a:prstGeom>
          <a:noFill/>
          <a:ln>
            <a:noFill/>
          </a:ln>
        </p:spPr>
      </p:pic>
      <p:pic>
        <p:nvPicPr>
          <p:cNvPr id="134" name="Google Shape;134;p18"/>
          <p:cNvPicPr preferRelativeResize="0"/>
          <p:nvPr/>
        </p:nvPicPr>
        <p:blipFill>
          <a:blip r:embed="rId6">
            <a:alphaModFix/>
          </a:blip>
          <a:stretch>
            <a:fillRect/>
          </a:stretch>
        </p:blipFill>
        <p:spPr>
          <a:xfrm>
            <a:off x="3739538" y="2620987"/>
            <a:ext cx="965100" cy="1242932"/>
          </a:xfrm>
          <a:prstGeom prst="rect">
            <a:avLst/>
          </a:prstGeom>
          <a:noFill/>
          <a:ln>
            <a:noFill/>
          </a:ln>
        </p:spPr>
      </p:pic>
      <p:pic>
        <p:nvPicPr>
          <p:cNvPr id="135" name="Google Shape;135;p18"/>
          <p:cNvPicPr preferRelativeResize="0"/>
          <p:nvPr/>
        </p:nvPicPr>
        <p:blipFill>
          <a:blip r:embed="rId7">
            <a:alphaModFix/>
          </a:blip>
          <a:stretch>
            <a:fillRect/>
          </a:stretch>
        </p:blipFill>
        <p:spPr>
          <a:xfrm>
            <a:off x="7204723" y="1354712"/>
            <a:ext cx="965100" cy="1263349"/>
          </a:xfrm>
          <a:prstGeom prst="rect">
            <a:avLst/>
          </a:prstGeom>
          <a:noFill/>
          <a:ln>
            <a:noFill/>
          </a:ln>
        </p:spPr>
      </p:pic>
      <p:pic>
        <p:nvPicPr>
          <p:cNvPr id="136" name="Google Shape;136;p18"/>
          <p:cNvPicPr preferRelativeResize="0"/>
          <p:nvPr/>
        </p:nvPicPr>
        <p:blipFill>
          <a:blip r:embed="rId8">
            <a:alphaModFix/>
          </a:blip>
          <a:stretch>
            <a:fillRect/>
          </a:stretch>
        </p:blipFill>
        <p:spPr>
          <a:xfrm>
            <a:off x="5121875" y="2032178"/>
            <a:ext cx="1079125" cy="1079125"/>
          </a:xfrm>
          <a:prstGeom prst="rect">
            <a:avLst/>
          </a:prstGeom>
          <a:noFill/>
          <a:ln>
            <a:noFill/>
          </a:ln>
        </p:spPr>
      </p:pic>
      <p:pic>
        <p:nvPicPr>
          <p:cNvPr id="137" name="Google Shape;137;p18"/>
          <p:cNvPicPr preferRelativeResize="0"/>
          <p:nvPr/>
        </p:nvPicPr>
        <p:blipFill>
          <a:blip r:embed="rId9">
            <a:alphaModFix/>
          </a:blip>
          <a:stretch>
            <a:fillRect/>
          </a:stretch>
        </p:blipFill>
        <p:spPr>
          <a:xfrm>
            <a:off x="1790559" y="2862676"/>
            <a:ext cx="797003" cy="1263350"/>
          </a:xfrm>
          <a:prstGeom prst="rect">
            <a:avLst/>
          </a:prstGeom>
          <a:noFill/>
          <a:ln>
            <a:noFill/>
          </a:ln>
        </p:spPr>
      </p:pic>
      <p:pic>
        <p:nvPicPr>
          <p:cNvPr id="138" name="Google Shape;138;p18"/>
          <p:cNvPicPr preferRelativeResize="0"/>
          <p:nvPr/>
        </p:nvPicPr>
        <p:blipFill>
          <a:blip r:embed="rId10">
            <a:alphaModFix/>
          </a:blip>
          <a:stretch>
            <a:fillRect/>
          </a:stretch>
        </p:blipFill>
        <p:spPr>
          <a:xfrm>
            <a:off x="6736475" y="2800494"/>
            <a:ext cx="797000" cy="1387718"/>
          </a:xfrm>
          <a:prstGeom prst="rect">
            <a:avLst/>
          </a:prstGeom>
          <a:noFill/>
          <a:ln>
            <a:noFill/>
          </a:ln>
        </p:spPr>
      </p:pic>
      <p:pic>
        <p:nvPicPr>
          <p:cNvPr id="139" name="Google Shape;139;p18" descr="Blue Beads.png"/>
          <p:cNvPicPr preferRelativeResize="0"/>
          <p:nvPr/>
        </p:nvPicPr>
        <p:blipFill rotWithShape="1">
          <a:blip r:embed="rId11">
            <a:alphaModFix/>
          </a:blip>
          <a:srcRect/>
          <a:stretch/>
        </p:blipFill>
        <p:spPr>
          <a:xfrm>
            <a:off x="470900" y="267800"/>
            <a:ext cx="8395949" cy="97116"/>
          </a:xfrm>
          <a:prstGeom prst="rect">
            <a:avLst/>
          </a:prstGeom>
          <a:noFill/>
          <a:ln>
            <a:noFill/>
          </a:ln>
        </p:spPr>
      </p:pic>
      <p:pic>
        <p:nvPicPr>
          <p:cNvPr id="140" name="Google Shape;140;p18"/>
          <p:cNvPicPr preferRelativeResize="0"/>
          <p:nvPr/>
        </p:nvPicPr>
        <p:blipFill>
          <a:blip r:embed="rId12">
            <a:alphaModFix/>
          </a:blip>
          <a:stretch>
            <a:fillRect/>
          </a:stretch>
        </p:blipFill>
        <p:spPr>
          <a:xfrm>
            <a:off x="85800" y="43000"/>
            <a:ext cx="683425" cy="683425"/>
          </a:xfrm>
          <a:prstGeom prst="rect">
            <a:avLst/>
          </a:prstGeom>
          <a:noFill/>
          <a:ln>
            <a:noFill/>
          </a:ln>
        </p:spPr>
      </p:pic>
      <p:sp>
        <p:nvSpPr>
          <p:cNvPr id="141" name="Google Shape;141;p18"/>
          <p:cNvSpPr txBox="1"/>
          <p:nvPr/>
        </p:nvSpPr>
        <p:spPr>
          <a:xfrm>
            <a:off x="5169500" y="4554000"/>
            <a:ext cx="3407100" cy="32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19"/>
          <p:cNvSpPr/>
          <p:nvPr/>
        </p:nvSpPr>
        <p:spPr>
          <a:xfrm>
            <a:off x="477926" y="526575"/>
            <a:ext cx="3848400" cy="37125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SzPts val="1100"/>
              <a:buNone/>
            </a:pPr>
            <a:r>
              <a:rPr lang="en-US" sz="3000" b="1">
                <a:solidFill>
                  <a:schemeClr val="dk1"/>
                </a:solidFill>
                <a:latin typeface="Calibri"/>
                <a:ea typeface="Calibri"/>
                <a:cs typeface="Calibri"/>
                <a:sym typeface="Calibri"/>
              </a:rPr>
              <a:t>    Are there other   </a:t>
            </a:r>
            <a:endParaRPr sz="3000" b="1">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US" sz="3000" b="1">
                <a:solidFill>
                  <a:schemeClr val="dk1"/>
                </a:solidFill>
                <a:latin typeface="Calibri"/>
                <a:ea typeface="Calibri"/>
                <a:cs typeface="Calibri"/>
                <a:sym typeface="Calibri"/>
              </a:rPr>
              <a:t>  foods that you eat  </a:t>
            </a:r>
            <a:endParaRPr sz="3000" b="1">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US" sz="3000" b="1">
                <a:solidFill>
                  <a:schemeClr val="dk1"/>
                </a:solidFill>
                <a:latin typeface="Calibri"/>
                <a:ea typeface="Calibri"/>
                <a:cs typeface="Calibri"/>
                <a:sym typeface="Calibri"/>
              </a:rPr>
              <a:t>       that are similar </a:t>
            </a:r>
            <a:endParaRPr sz="3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000" b="1">
                <a:solidFill>
                  <a:schemeClr val="dk1"/>
                </a:solidFill>
                <a:latin typeface="Calibri"/>
                <a:ea typeface="Calibri"/>
                <a:cs typeface="Calibri"/>
                <a:sym typeface="Calibri"/>
              </a:rPr>
              <a:t>           bannock?</a:t>
            </a:r>
            <a:endParaRPr sz="3000">
              <a:solidFill>
                <a:schemeClr val="dk1"/>
              </a:solidFill>
              <a:latin typeface="Calibri"/>
              <a:ea typeface="Calibri"/>
              <a:cs typeface="Calibri"/>
              <a:sym typeface="Calibri"/>
            </a:endParaRPr>
          </a:p>
        </p:txBody>
      </p:sp>
      <p:pic>
        <p:nvPicPr>
          <p:cNvPr id="147" name="Google Shape;147;p19" descr="Sash.png"/>
          <p:cNvPicPr preferRelativeResize="0"/>
          <p:nvPr/>
        </p:nvPicPr>
        <p:blipFill rotWithShape="1">
          <a:blip r:embed="rId4">
            <a:alphaModFix/>
          </a:blip>
          <a:srcRect/>
          <a:stretch/>
        </p:blipFill>
        <p:spPr>
          <a:xfrm>
            <a:off x="4009176" y="4548142"/>
            <a:ext cx="1248624" cy="595358"/>
          </a:xfrm>
          <a:prstGeom prst="rect">
            <a:avLst/>
          </a:prstGeom>
          <a:noFill/>
          <a:ln>
            <a:noFill/>
          </a:ln>
        </p:spPr>
      </p:pic>
      <p:pic>
        <p:nvPicPr>
          <p:cNvPr id="148" name="Google Shape;148;p19" descr="Blue Beads.png"/>
          <p:cNvPicPr preferRelativeResize="0"/>
          <p:nvPr/>
        </p:nvPicPr>
        <p:blipFill rotWithShape="1">
          <a:blip r:embed="rId5">
            <a:alphaModFix/>
          </a:blip>
          <a:srcRect/>
          <a:stretch/>
        </p:blipFill>
        <p:spPr>
          <a:xfrm>
            <a:off x="470900" y="267800"/>
            <a:ext cx="8395949" cy="97116"/>
          </a:xfrm>
          <a:prstGeom prst="rect">
            <a:avLst/>
          </a:prstGeom>
          <a:noFill/>
          <a:ln>
            <a:noFill/>
          </a:ln>
        </p:spPr>
      </p:pic>
      <p:pic>
        <p:nvPicPr>
          <p:cNvPr id="149" name="Google Shape;149;p19"/>
          <p:cNvPicPr preferRelativeResize="0"/>
          <p:nvPr/>
        </p:nvPicPr>
        <p:blipFill>
          <a:blip r:embed="rId6">
            <a:alphaModFix/>
          </a:blip>
          <a:stretch>
            <a:fillRect/>
          </a:stretch>
        </p:blipFill>
        <p:spPr>
          <a:xfrm>
            <a:off x="4845475" y="993450"/>
            <a:ext cx="3458851" cy="2925901"/>
          </a:xfrm>
          <a:prstGeom prst="rect">
            <a:avLst/>
          </a:prstGeom>
          <a:noFill/>
          <a:ln>
            <a:noFill/>
          </a:ln>
        </p:spPr>
      </p:pic>
      <p:pic>
        <p:nvPicPr>
          <p:cNvPr id="150" name="Google Shape;150;p19"/>
          <p:cNvPicPr preferRelativeResize="0"/>
          <p:nvPr/>
        </p:nvPicPr>
        <p:blipFill>
          <a:blip r:embed="rId7">
            <a:alphaModFix/>
          </a:blip>
          <a:stretch>
            <a:fillRect/>
          </a:stretch>
        </p:blipFill>
        <p:spPr>
          <a:xfrm>
            <a:off x="113275" y="43000"/>
            <a:ext cx="683425" cy="683425"/>
          </a:xfrm>
          <a:prstGeom prst="rect">
            <a:avLst/>
          </a:prstGeom>
          <a:noFill/>
          <a:ln>
            <a:noFill/>
          </a:ln>
        </p:spPr>
      </p:pic>
      <p:sp>
        <p:nvSpPr>
          <p:cNvPr id="151" name="Google Shape;151;p19"/>
          <p:cNvSpPr txBox="1"/>
          <p:nvPr/>
        </p:nvSpPr>
        <p:spPr>
          <a:xfrm>
            <a:off x="5221700" y="4547875"/>
            <a:ext cx="3458700" cy="3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0"/>
          <p:cNvSpPr txBox="1"/>
          <p:nvPr/>
        </p:nvSpPr>
        <p:spPr>
          <a:xfrm>
            <a:off x="1242650" y="468200"/>
            <a:ext cx="6454200" cy="1286100"/>
          </a:xfrm>
          <a:prstGeom prst="rect">
            <a:avLst/>
          </a:prstGeom>
          <a:noFill/>
          <a:ln>
            <a:noFill/>
          </a:ln>
        </p:spPr>
        <p:txBody>
          <a:bodyPr spcFirstLastPara="1" wrap="square" lIns="91425" tIns="91425" rIns="91425" bIns="91425" anchor="t" anchorCtr="0">
            <a:noAutofit/>
          </a:bodyPr>
          <a:lstStyle/>
          <a:p>
            <a:pPr marL="0" lvl="0" indent="0" algn="l" rtl="0">
              <a:lnSpc>
                <a:spcPct val="128864"/>
              </a:lnSpc>
              <a:spcBef>
                <a:spcPts val="0"/>
              </a:spcBef>
              <a:spcAft>
                <a:spcPts val="0"/>
              </a:spcAft>
              <a:buNone/>
            </a:pPr>
            <a:endParaRPr sz="1800" b="1">
              <a:solidFill>
                <a:srgbClr val="333333"/>
              </a:solidFill>
              <a:latin typeface="Comic Sans MS"/>
              <a:ea typeface="Comic Sans MS"/>
              <a:cs typeface="Comic Sans MS"/>
              <a:sym typeface="Comic Sans MS"/>
            </a:endParaRPr>
          </a:p>
          <a:p>
            <a:pPr marL="0" lvl="0" indent="0" algn="l" rtl="0">
              <a:lnSpc>
                <a:spcPct val="128864"/>
              </a:lnSpc>
              <a:spcBef>
                <a:spcPts val="0"/>
              </a:spcBef>
              <a:spcAft>
                <a:spcPts val="0"/>
              </a:spcAft>
              <a:buNone/>
            </a:pPr>
            <a:r>
              <a:rPr lang="en-US" sz="1800" b="1">
                <a:solidFill>
                  <a:srgbClr val="333333"/>
                </a:solidFill>
                <a:latin typeface="Calibri"/>
                <a:ea typeface="Calibri"/>
                <a:cs typeface="Calibri"/>
                <a:sym typeface="Calibri"/>
              </a:rPr>
              <a:t>It is easy to mix the </a:t>
            </a:r>
            <a:r>
              <a:rPr lang="en-US" sz="1800" b="1">
                <a:solidFill>
                  <a:srgbClr val="CC0000"/>
                </a:solidFill>
                <a:latin typeface="Calibri"/>
                <a:ea typeface="Calibri"/>
                <a:cs typeface="Calibri"/>
                <a:sym typeface="Calibri"/>
              </a:rPr>
              <a:t>bannock</a:t>
            </a:r>
            <a:r>
              <a:rPr lang="en-US" sz="1800" b="1">
                <a:solidFill>
                  <a:srgbClr val="333333"/>
                </a:solidFill>
                <a:latin typeface="Calibri"/>
                <a:ea typeface="Calibri"/>
                <a:cs typeface="Calibri"/>
                <a:sym typeface="Calibri"/>
              </a:rPr>
              <a:t> mixture and throw it on the fire and have dinner already instead of bread. Bread takes hours to make. </a:t>
            </a:r>
            <a:endParaRPr sz="1800" b="1">
              <a:solidFill>
                <a:srgbClr val="333333"/>
              </a:solidFill>
              <a:latin typeface="Calibri"/>
              <a:ea typeface="Calibri"/>
              <a:cs typeface="Calibri"/>
              <a:sym typeface="Calibri"/>
            </a:endParaRPr>
          </a:p>
          <a:p>
            <a:pPr marL="0" lvl="0" indent="0" algn="l" rtl="0">
              <a:lnSpc>
                <a:spcPct val="128864"/>
              </a:lnSpc>
              <a:spcBef>
                <a:spcPts val="0"/>
              </a:spcBef>
              <a:spcAft>
                <a:spcPts val="0"/>
              </a:spcAft>
              <a:buClr>
                <a:schemeClr val="dk1"/>
              </a:buClr>
              <a:buSzPts val="1100"/>
              <a:buFont typeface="Arial"/>
              <a:buNone/>
            </a:pPr>
            <a:r>
              <a:rPr lang="en-US" sz="1800" b="1">
                <a:solidFill>
                  <a:srgbClr val="333333"/>
                </a:solidFill>
                <a:latin typeface="Calibri"/>
                <a:ea typeface="Calibri"/>
                <a:cs typeface="Calibri"/>
                <a:sym typeface="Calibri"/>
              </a:rPr>
              <a:t>You can make </a:t>
            </a:r>
            <a:r>
              <a:rPr lang="en-US" sz="1800" b="1">
                <a:solidFill>
                  <a:srgbClr val="CC0000"/>
                </a:solidFill>
                <a:latin typeface="Calibri"/>
                <a:ea typeface="Calibri"/>
                <a:cs typeface="Calibri"/>
                <a:sym typeface="Calibri"/>
              </a:rPr>
              <a:t>bannock</a:t>
            </a:r>
            <a:endParaRPr sz="1800" b="1">
              <a:solidFill>
                <a:srgbClr val="CC0000"/>
              </a:solidFill>
              <a:latin typeface="Calibri"/>
              <a:ea typeface="Calibri"/>
              <a:cs typeface="Calibri"/>
              <a:sym typeface="Calibri"/>
            </a:endParaRPr>
          </a:p>
        </p:txBody>
      </p:sp>
      <p:sp>
        <p:nvSpPr>
          <p:cNvPr id="157" name="Google Shape;157;p20"/>
          <p:cNvSpPr txBox="1"/>
          <p:nvPr/>
        </p:nvSpPr>
        <p:spPr>
          <a:xfrm>
            <a:off x="815100" y="2281825"/>
            <a:ext cx="7951500" cy="3000000"/>
          </a:xfrm>
          <a:prstGeom prst="rect">
            <a:avLst/>
          </a:prstGeom>
          <a:noFill/>
          <a:ln>
            <a:noFill/>
          </a:ln>
        </p:spPr>
        <p:txBody>
          <a:bodyPr spcFirstLastPara="1" wrap="square" lIns="91425" tIns="91425" rIns="91425" bIns="91425" anchor="t" anchorCtr="0">
            <a:noAutofit/>
          </a:bodyPr>
          <a:lstStyle/>
          <a:p>
            <a:pPr marL="0" lvl="0" indent="0" algn="l" rtl="0">
              <a:lnSpc>
                <a:spcPct val="128864"/>
              </a:lnSpc>
              <a:spcBef>
                <a:spcPts val="0"/>
              </a:spcBef>
              <a:spcAft>
                <a:spcPts val="0"/>
              </a:spcAft>
              <a:buNone/>
            </a:pPr>
            <a:r>
              <a:rPr lang="en-US">
                <a:solidFill>
                  <a:srgbClr val="333333"/>
                </a:solidFill>
                <a:latin typeface="Comic Sans MS"/>
                <a:ea typeface="Comic Sans MS"/>
                <a:cs typeface="Comic Sans MS"/>
                <a:sym typeface="Comic Sans MS"/>
              </a:rPr>
              <a:t>   </a:t>
            </a:r>
            <a:r>
              <a:rPr lang="en-US" sz="1800" b="1">
                <a:solidFill>
                  <a:srgbClr val="333333"/>
                </a:solidFill>
                <a:latin typeface="Calibri"/>
                <a:ea typeface="Calibri"/>
                <a:cs typeface="Calibri"/>
                <a:sym typeface="Calibri"/>
              </a:rPr>
              <a:t> in the </a:t>
            </a:r>
            <a:r>
              <a:rPr lang="en-US" sz="1800" b="1">
                <a:solidFill>
                  <a:srgbClr val="CC0000"/>
                </a:solidFill>
                <a:latin typeface="Calibri"/>
                <a:ea typeface="Calibri"/>
                <a:cs typeface="Calibri"/>
                <a:sym typeface="Calibri"/>
              </a:rPr>
              <a:t>oven</a:t>
            </a:r>
            <a:r>
              <a:rPr lang="en-US" sz="1800" b="1">
                <a:solidFill>
                  <a:srgbClr val="333333"/>
                </a:solidFill>
                <a:latin typeface="Calibri"/>
                <a:ea typeface="Calibri"/>
                <a:cs typeface="Calibri"/>
                <a:sym typeface="Calibri"/>
              </a:rPr>
              <a:t>,                                     </a:t>
            </a:r>
            <a:r>
              <a:rPr lang="en-US" sz="1800" b="1">
                <a:solidFill>
                  <a:srgbClr val="CC0000"/>
                </a:solidFill>
                <a:latin typeface="Calibri"/>
                <a:ea typeface="Calibri"/>
                <a:cs typeface="Calibri"/>
                <a:sym typeface="Calibri"/>
              </a:rPr>
              <a:t>fry </a:t>
            </a:r>
            <a:r>
              <a:rPr lang="en-US" sz="1800" b="1">
                <a:solidFill>
                  <a:srgbClr val="333333"/>
                </a:solidFill>
                <a:latin typeface="Calibri"/>
                <a:ea typeface="Calibri"/>
                <a:cs typeface="Calibri"/>
                <a:sym typeface="Calibri"/>
              </a:rPr>
              <a:t>it                            or cook it over a </a:t>
            </a:r>
            <a:r>
              <a:rPr lang="en-US" sz="1800" b="1">
                <a:solidFill>
                  <a:srgbClr val="CC0000"/>
                </a:solidFill>
                <a:latin typeface="Calibri"/>
                <a:ea typeface="Calibri"/>
                <a:cs typeface="Calibri"/>
                <a:sym typeface="Calibri"/>
              </a:rPr>
              <a:t>campfire</a:t>
            </a:r>
            <a:endParaRPr sz="1800" b="1">
              <a:solidFill>
                <a:srgbClr val="CC0000"/>
              </a:solidFill>
              <a:latin typeface="Calibri"/>
              <a:ea typeface="Calibri"/>
              <a:cs typeface="Calibri"/>
              <a:sym typeface="Calibri"/>
            </a:endParaRPr>
          </a:p>
        </p:txBody>
      </p:sp>
      <p:pic>
        <p:nvPicPr>
          <p:cNvPr id="158" name="Google Shape;158;p20"/>
          <p:cNvPicPr preferRelativeResize="0"/>
          <p:nvPr/>
        </p:nvPicPr>
        <p:blipFill>
          <a:blip r:embed="rId4">
            <a:alphaModFix/>
          </a:blip>
          <a:stretch>
            <a:fillRect/>
          </a:stretch>
        </p:blipFill>
        <p:spPr>
          <a:xfrm>
            <a:off x="1360724" y="2786350"/>
            <a:ext cx="1020250" cy="1363375"/>
          </a:xfrm>
          <a:prstGeom prst="rect">
            <a:avLst/>
          </a:prstGeom>
          <a:noFill/>
          <a:ln>
            <a:noFill/>
          </a:ln>
        </p:spPr>
      </p:pic>
      <p:pic>
        <p:nvPicPr>
          <p:cNvPr id="159" name="Google Shape;159;p20"/>
          <p:cNvPicPr preferRelativeResize="0"/>
          <p:nvPr/>
        </p:nvPicPr>
        <p:blipFill>
          <a:blip r:embed="rId5">
            <a:alphaModFix/>
          </a:blip>
          <a:stretch>
            <a:fillRect/>
          </a:stretch>
        </p:blipFill>
        <p:spPr>
          <a:xfrm>
            <a:off x="5955736" y="2892938"/>
            <a:ext cx="1492533" cy="1363374"/>
          </a:xfrm>
          <a:prstGeom prst="rect">
            <a:avLst/>
          </a:prstGeom>
          <a:noFill/>
          <a:ln>
            <a:noFill/>
          </a:ln>
        </p:spPr>
      </p:pic>
      <p:pic>
        <p:nvPicPr>
          <p:cNvPr id="160" name="Google Shape;160;p20"/>
          <p:cNvPicPr preferRelativeResize="0"/>
          <p:nvPr/>
        </p:nvPicPr>
        <p:blipFill>
          <a:blip r:embed="rId6">
            <a:alphaModFix/>
          </a:blip>
          <a:stretch>
            <a:fillRect/>
          </a:stretch>
        </p:blipFill>
        <p:spPr>
          <a:xfrm>
            <a:off x="3514375" y="2735150"/>
            <a:ext cx="1609547" cy="1363376"/>
          </a:xfrm>
          <a:prstGeom prst="rect">
            <a:avLst/>
          </a:prstGeom>
          <a:noFill/>
          <a:ln>
            <a:noFill/>
          </a:ln>
        </p:spPr>
      </p:pic>
      <p:pic>
        <p:nvPicPr>
          <p:cNvPr id="161" name="Google Shape;161;p20"/>
          <p:cNvPicPr preferRelativeResize="0"/>
          <p:nvPr/>
        </p:nvPicPr>
        <p:blipFill rotWithShape="1">
          <a:blip r:embed="rId7">
            <a:alphaModFix/>
          </a:blip>
          <a:srcRect l="6560" r="-6559"/>
          <a:stretch/>
        </p:blipFill>
        <p:spPr>
          <a:xfrm>
            <a:off x="3617200" y="1572625"/>
            <a:ext cx="563600" cy="567526"/>
          </a:xfrm>
          <a:prstGeom prst="rect">
            <a:avLst/>
          </a:prstGeom>
          <a:noFill/>
          <a:ln>
            <a:noFill/>
          </a:ln>
        </p:spPr>
      </p:pic>
      <p:pic>
        <p:nvPicPr>
          <p:cNvPr id="162" name="Google Shape;162;p20" descr="Blue Beads.png"/>
          <p:cNvPicPr preferRelativeResize="0"/>
          <p:nvPr/>
        </p:nvPicPr>
        <p:blipFill rotWithShape="1">
          <a:blip r:embed="rId8">
            <a:alphaModFix/>
          </a:blip>
          <a:srcRect/>
          <a:stretch/>
        </p:blipFill>
        <p:spPr>
          <a:xfrm>
            <a:off x="470900" y="267800"/>
            <a:ext cx="8395949" cy="97116"/>
          </a:xfrm>
          <a:prstGeom prst="rect">
            <a:avLst/>
          </a:prstGeom>
          <a:noFill/>
          <a:ln>
            <a:noFill/>
          </a:ln>
        </p:spPr>
      </p:pic>
      <p:pic>
        <p:nvPicPr>
          <p:cNvPr id="163" name="Google Shape;163;p20"/>
          <p:cNvPicPr preferRelativeResize="0"/>
          <p:nvPr/>
        </p:nvPicPr>
        <p:blipFill>
          <a:blip r:embed="rId9">
            <a:alphaModFix/>
          </a:blip>
          <a:stretch>
            <a:fillRect/>
          </a:stretch>
        </p:blipFill>
        <p:spPr>
          <a:xfrm>
            <a:off x="78950" y="36125"/>
            <a:ext cx="683425" cy="683425"/>
          </a:xfrm>
          <a:prstGeom prst="rect">
            <a:avLst/>
          </a:prstGeom>
          <a:noFill/>
          <a:ln>
            <a:noFill/>
          </a:ln>
        </p:spPr>
      </p:pic>
      <p:sp>
        <p:nvSpPr>
          <p:cNvPr id="164" name="Google Shape;164;p20"/>
          <p:cNvSpPr txBox="1"/>
          <p:nvPr/>
        </p:nvSpPr>
        <p:spPr>
          <a:xfrm>
            <a:off x="5178200" y="4544900"/>
            <a:ext cx="3476400" cy="3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pic>
        <p:nvPicPr>
          <p:cNvPr id="169" name="Google Shape;169;p21" descr="Sash.png"/>
          <p:cNvPicPr preferRelativeResize="0"/>
          <p:nvPr/>
        </p:nvPicPr>
        <p:blipFill rotWithShape="1">
          <a:blip r:embed="rId4">
            <a:alphaModFix/>
          </a:blip>
          <a:srcRect/>
          <a:stretch/>
        </p:blipFill>
        <p:spPr>
          <a:xfrm>
            <a:off x="4009176" y="4548142"/>
            <a:ext cx="1248624" cy="595358"/>
          </a:xfrm>
          <a:prstGeom prst="rect">
            <a:avLst/>
          </a:prstGeom>
          <a:noFill/>
          <a:ln>
            <a:noFill/>
          </a:ln>
        </p:spPr>
      </p:pic>
      <p:sp>
        <p:nvSpPr>
          <p:cNvPr id="170" name="Google Shape;170;p21"/>
          <p:cNvSpPr/>
          <p:nvPr/>
        </p:nvSpPr>
        <p:spPr>
          <a:xfrm>
            <a:off x="477915" y="526574"/>
            <a:ext cx="3606600" cy="37125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lvl="0" indent="0" algn="l" rtl="0">
              <a:lnSpc>
                <a:spcPct val="111764"/>
              </a:lnSpc>
              <a:spcBef>
                <a:spcPts val="0"/>
              </a:spcBef>
              <a:spcAft>
                <a:spcPts val="0"/>
              </a:spcAft>
              <a:buSzPts val="1100"/>
              <a:buNone/>
            </a:pPr>
            <a:r>
              <a:rPr lang="en-US" sz="1800" b="1">
                <a:solidFill>
                  <a:srgbClr val="333333"/>
                </a:solidFill>
                <a:latin typeface="Calibri"/>
                <a:ea typeface="Calibri"/>
                <a:cs typeface="Calibri"/>
                <a:sym typeface="Calibri"/>
              </a:rPr>
              <a:t>                  </a:t>
            </a:r>
            <a:r>
              <a:rPr lang="en-US" sz="2400" b="1">
                <a:solidFill>
                  <a:srgbClr val="333333"/>
                </a:solidFill>
                <a:latin typeface="Calibri"/>
                <a:ea typeface="Calibri"/>
                <a:cs typeface="Calibri"/>
                <a:sym typeface="Calibri"/>
              </a:rPr>
              <a:t>Bannock</a:t>
            </a:r>
            <a:endParaRPr sz="2400" b="1">
              <a:solidFill>
                <a:srgbClr val="333333"/>
              </a:solidFill>
              <a:latin typeface="Calibri"/>
              <a:ea typeface="Calibri"/>
              <a:cs typeface="Calibri"/>
              <a:sym typeface="Calibri"/>
            </a:endParaRPr>
          </a:p>
          <a:p>
            <a:pPr marL="0" lvl="0" indent="0" algn="l" rtl="0">
              <a:lnSpc>
                <a:spcPct val="111764"/>
              </a:lnSpc>
              <a:spcBef>
                <a:spcPts val="1000"/>
              </a:spcBef>
              <a:spcAft>
                <a:spcPts val="0"/>
              </a:spcAft>
              <a:buClr>
                <a:schemeClr val="dk1"/>
              </a:buClr>
              <a:buSzPts val="1100"/>
              <a:buFont typeface="Arial"/>
              <a:buNone/>
            </a:pPr>
            <a:r>
              <a:rPr lang="en-US" sz="1800" b="1">
                <a:solidFill>
                  <a:srgbClr val="333333"/>
                </a:solidFill>
                <a:latin typeface="Calibri"/>
                <a:ea typeface="Calibri"/>
                <a:cs typeface="Calibri"/>
                <a:sym typeface="Calibri"/>
              </a:rPr>
              <a:t>INGREDIENTS </a:t>
            </a:r>
            <a:endParaRPr sz="1800" b="1">
              <a:solidFill>
                <a:srgbClr val="333333"/>
              </a:solidFill>
              <a:latin typeface="Calibri"/>
              <a:ea typeface="Calibri"/>
              <a:cs typeface="Calibri"/>
              <a:sym typeface="Calibri"/>
            </a:endParaRPr>
          </a:p>
          <a:p>
            <a:pPr marL="457200" lvl="0" indent="-342900" algn="l" rtl="0">
              <a:lnSpc>
                <a:spcPct val="130000"/>
              </a:lnSpc>
              <a:spcBef>
                <a:spcPts val="1000"/>
              </a:spcBef>
              <a:spcAft>
                <a:spcPts val="0"/>
              </a:spcAft>
              <a:buClr>
                <a:srgbClr val="333333"/>
              </a:buClr>
              <a:buSzPts val="1800"/>
              <a:buFont typeface="Calibri"/>
              <a:buChar char="●"/>
            </a:pPr>
            <a:r>
              <a:rPr lang="en-US" sz="1800">
                <a:solidFill>
                  <a:srgbClr val="333333"/>
                </a:solidFill>
                <a:latin typeface="Calibri"/>
                <a:ea typeface="Calibri"/>
                <a:cs typeface="Calibri"/>
                <a:sym typeface="Calibri"/>
              </a:rPr>
              <a:t>3 cups sifted flour</a:t>
            </a:r>
            <a:endParaRPr sz="1800">
              <a:solidFill>
                <a:srgbClr val="333333"/>
              </a:solidFill>
              <a:latin typeface="Calibri"/>
              <a:ea typeface="Calibri"/>
              <a:cs typeface="Calibri"/>
              <a:sym typeface="Calibri"/>
            </a:endParaRPr>
          </a:p>
          <a:p>
            <a:pPr marL="457200" lvl="0" indent="-342900" algn="l" rtl="0">
              <a:lnSpc>
                <a:spcPct val="130000"/>
              </a:lnSpc>
              <a:spcBef>
                <a:spcPts val="0"/>
              </a:spcBef>
              <a:spcAft>
                <a:spcPts val="0"/>
              </a:spcAft>
              <a:buClr>
                <a:srgbClr val="333333"/>
              </a:buClr>
              <a:buSzPts val="1800"/>
              <a:buFont typeface="Calibri"/>
              <a:buChar char="●"/>
            </a:pPr>
            <a:r>
              <a:rPr lang="en-US" sz="1800">
                <a:solidFill>
                  <a:srgbClr val="333333"/>
                </a:solidFill>
                <a:latin typeface="Calibri"/>
                <a:ea typeface="Calibri"/>
                <a:cs typeface="Calibri"/>
                <a:sym typeface="Calibri"/>
              </a:rPr>
              <a:t>1 teaspoon salt</a:t>
            </a:r>
            <a:endParaRPr sz="1800">
              <a:solidFill>
                <a:srgbClr val="333333"/>
              </a:solidFill>
              <a:latin typeface="Calibri"/>
              <a:ea typeface="Calibri"/>
              <a:cs typeface="Calibri"/>
              <a:sym typeface="Calibri"/>
            </a:endParaRPr>
          </a:p>
          <a:p>
            <a:pPr marL="457200" lvl="0" indent="-342900" algn="l" rtl="0">
              <a:lnSpc>
                <a:spcPct val="130000"/>
              </a:lnSpc>
              <a:spcBef>
                <a:spcPts val="0"/>
              </a:spcBef>
              <a:spcAft>
                <a:spcPts val="0"/>
              </a:spcAft>
              <a:buClr>
                <a:srgbClr val="333333"/>
              </a:buClr>
              <a:buSzPts val="1800"/>
              <a:buFont typeface="Calibri"/>
              <a:buChar char="●"/>
            </a:pPr>
            <a:r>
              <a:rPr lang="en-US" sz="1800">
                <a:solidFill>
                  <a:srgbClr val="333333"/>
                </a:solidFill>
                <a:latin typeface="Calibri"/>
                <a:ea typeface="Calibri"/>
                <a:cs typeface="Calibri"/>
                <a:sym typeface="Calibri"/>
              </a:rPr>
              <a:t>2 tablespoons baking powder</a:t>
            </a:r>
            <a:endParaRPr sz="1800">
              <a:solidFill>
                <a:srgbClr val="333333"/>
              </a:solidFill>
              <a:latin typeface="Calibri"/>
              <a:ea typeface="Calibri"/>
              <a:cs typeface="Calibri"/>
              <a:sym typeface="Calibri"/>
            </a:endParaRPr>
          </a:p>
          <a:p>
            <a:pPr marL="457200" lvl="0" indent="-342900" algn="l" rtl="0">
              <a:lnSpc>
                <a:spcPct val="130000"/>
              </a:lnSpc>
              <a:spcBef>
                <a:spcPts val="0"/>
              </a:spcBef>
              <a:spcAft>
                <a:spcPts val="0"/>
              </a:spcAft>
              <a:buClr>
                <a:srgbClr val="333333"/>
              </a:buClr>
              <a:buSzPts val="1800"/>
              <a:buFont typeface="Calibri"/>
              <a:buChar char="●"/>
            </a:pPr>
            <a:r>
              <a:rPr lang="en-US" sz="1800">
                <a:solidFill>
                  <a:srgbClr val="333333"/>
                </a:solidFill>
                <a:latin typeface="Calibri"/>
                <a:ea typeface="Calibri"/>
                <a:cs typeface="Calibri"/>
                <a:sym typeface="Calibri"/>
              </a:rPr>
              <a:t>water</a:t>
            </a:r>
            <a:endParaRPr sz="1800">
              <a:solidFill>
                <a:srgbClr val="333333"/>
              </a:solidFill>
              <a:latin typeface="Calibri"/>
              <a:ea typeface="Calibri"/>
              <a:cs typeface="Calibri"/>
              <a:sym typeface="Calibri"/>
            </a:endParaRPr>
          </a:p>
          <a:p>
            <a:pPr marL="457200" lvl="0" indent="-342900" algn="l" rtl="0">
              <a:lnSpc>
                <a:spcPct val="130000"/>
              </a:lnSpc>
              <a:spcBef>
                <a:spcPts val="0"/>
              </a:spcBef>
              <a:spcAft>
                <a:spcPts val="0"/>
              </a:spcAft>
              <a:buClr>
                <a:srgbClr val="333333"/>
              </a:buClr>
              <a:buSzPts val="1800"/>
              <a:buFont typeface="Calibri"/>
              <a:buChar char="●"/>
            </a:pPr>
            <a:r>
              <a:rPr lang="en-US" sz="1800">
                <a:solidFill>
                  <a:srgbClr val="333333"/>
                </a:solidFill>
                <a:latin typeface="Calibri"/>
                <a:ea typeface="Calibri"/>
                <a:cs typeface="Calibri"/>
                <a:sym typeface="Calibri"/>
              </a:rPr>
              <a:t>vegetable oil or lard</a:t>
            </a:r>
            <a:endParaRPr sz="1800">
              <a:solidFill>
                <a:schemeClr val="dk1"/>
              </a:solidFill>
              <a:latin typeface="Calibri"/>
              <a:ea typeface="Calibri"/>
              <a:cs typeface="Calibri"/>
              <a:sym typeface="Calibri"/>
            </a:endParaRPr>
          </a:p>
        </p:txBody>
      </p:sp>
      <p:sp>
        <p:nvSpPr>
          <p:cNvPr id="171" name="Google Shape;171;p21"/>
          <p:cNvSpPr/>
          <p:nvPr/>
        </p:nvSpPr>
        <p:spPr>
          <a:xfrm>
            <a:off x="4197975" y="445350"/>
            <a:ext cx="4801800" cy="42528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lvl="0" indent="0" algn="l" rtl="0">
              <a:lnSpc>
                <a:spcPct val="111764"/>
              </a:lnSpc>
              <a:spcBef>
                <a:spcPts val="0"/>
              </a:spcBef>
              <a:spcAft>
                <a:spcPts val="0"/>
              </a:spcAft>
              <a:buClr>
                <a:schemeClr val="dk1"/>
              </a:buClr>
              <a:buSzPts val="1100"/>
              <a:buFont typeface="Arial"/>
              <a:buNone/>
            </a:pPr>
            <a:r>
              <a:rPr lang="en-US" sz="1200" b="1">
                <a:solidFill>
                  <a:srgbClr val="333333"/>
                </a:solidFill>
              </a:rPr>
              <a:t>                                </a:t>
            </a:r>
            <a:r>
              <a:rPr lang="en-US" sz="1800" b="1">
                <a:solidFill>
                  <a:srgbClr val="333333"/>
                </a:solidFill>
                <a:latin typeface="Calibri"/>
                <a:ea typeface="Calibri"/>
                <a:cs typeface="Calibri"/>
                <a:sym typeface="Calibri"/>
              </a:rPr>
              <a:t>  DIRECTIONS</a:t>
            </a:r>
            <a:endParaRPr sz="1800" b="1">
              <a:solidFill>
                <a:srgbClr val="333333"/>
              </a:solidFill>
              <a:latin typeface="Calibri"/>
              <a:ea typeface="Calibri"/>
              <a:cs typeface="Calibri"/>
              <a:sym typeface="Calibri"/>
            </a:endParaRPr>
          </a:p>
          <a:p>
            <a:pPr marL="673100" lvl="0" indent="-304800" algn="l" rtl="0">
              <a:lnSpc>
                <a:spcPct val="131000"/>
              </a:lnSpc>
              <a:spcBef>
                <a:spcPts val="1400"/>
              </a:spcBef>
              <a:spcAft>
                <a:spcPts val="0"/>
              </a:spcAft>
              <a:buClr>
                <a:srgbClr val="353A3B"/>
              </a:buClr>
              <a:buSzPts val="1200"/>
              <a:buFont typeface="Calibri"/>
              <a:buAutoNum type="arabicPeriod"/>
            </a:pPr>
            <a:r>
              <a:rPr lang="en-US" sz="1200">
                <a:solidFill>
                  <a:srgbClr val="333333"/>
                </a:solidFill>
                <a:latin typeface="Calibri"/>
                <a:ea typeface="Calibri"/>
                <a:cs typeface="Calibri"/>
                <a:sym typeface="Calibri"/>
              </a:rPr>
              <a:t>Mix half the flour with the remaining dry ingredients.</a:t>
            </a:r>
            <a:endParaRPr sz="1200">
              <a:solidFill>
                <a:srgbClr val="333333"/>
              </a:solidFill>
              <a:latin typeface="Calibri"/>
              <a:ea typeface="Calibri"/>
              <a:cs typeface="Calibri"/>
              <a:sym typeface="Calibri"/>
            </a:endParaRPr>
          </a:p>
          <a:p>
            <a:pPr marL="673100" lvl="0" indent="-304800" algn="l" rtl="0">
              <a:lnSpc>
                <a:spcPct val="131000"/>
              </a:lnSpc>
              <a:spcBef>
                <a:spcPts val="0"/>
              </a:spcBef>
              <a:spcAft>
                <a:spcPts val="0"/>
              </a:spcAft>
              <a:buClr>
                <a:srgbClr val="353A3B"/>
              </a:buClr>
              <a:buSzPts val="1200"/>
              <a:buFont typeface="Calibri"/>
              <a:buAutoNum type="arabicPeriod"/>
            </a:pPr>
            <a:r>
              <a:rPr lang="en-US" sz="1200">
                <a:solidFill>
                  <a:srgbClr val="333333"/>
                </a:solidFill>
                <a:latin typeface="Calibri"/>
                <a:ea typeface="Calibri"/>
                <a:cs typeface="Calibri"/>
                <a:sym typeface="Calibri"/>
              </a:rPr>
              <a:t>Add water until the mixture becomes thick, "like a paper mache paste".</a:t>
            </a:r>
            <a:endParaRPr sz="1200">
              <a:solidFill>
                <a:srgbClr val="333333"/>
              </a:solidFill>
              <a:latin typeface="Calibri"/>
              <a:ea typeface="Calibri"/>
              <a:cs typeface="Calibri"/>
              <a:sym typeface="Calibri"/>
            </a:endParaRPr>
          </a:p>
          <a:p>
            <a:pPr marL="673100" lvl="0" indent="-304800" algn="l" rtl="0">
              <a:lnSpc>
                <a:spcPct val="131000"/>
              </a:lnSpc>
              <a:spcBef>
                <a:spcPts val="0"/>
              </a:spcBef>
              <a:spcAft>
                <a:spcPts val="0"/>
              </a:spcAft>
              <a:buClr>
                <a:srgbClr val="353A3B"/>
              </a:buClr>
              <a:buSzPts val="1200"/>
              <a:buFont typeface="Calibri"/>
              <a:buAutoNum type="arabicPeriod"/>
            </a:pPr>
            <a:r>
              <a:rPr lang="en-US" sz="1200">
                <a:solidFill>
                  <a:srgbClr val="333333"/>
                </a:solidFill>
                <a:latin typeface="Calibri"/>
                <a:ea typeface="Calibri"/>
                <a:cs typeface="Calibri"/>
                <a:sym typeface="Calibri"/>
              </a:rPr>
              <a:t>Add more flour until the dough feels like a soft earlobe.</a:t>
            </a:r>
            <a:endParaRPr sz="1200">
              <a:solidFill>
                <a:srgbClr val="333333"/>
              </a:solidFill>
              <a:latin typeface="Calibri"/>
              <a:ea typeface="Calibri"/>
              <a:cs typeface="Calibri"/>
              <a:sym typeface="Calibri"/>
            </a:endParaRPr>
          </a:p>
          <a:p>
            <a:pPr marL="673100" lvl="0" indent="-304800" algn="l" rtl="0">
              <a:lnSpc>
                <a:spcPct val="131000"/>
              </a:lnSpc>
              <a:spcBef>
                <a:spcPts val="0"/>
              </a:spcBef>
              <a:spcAft>
                <a:spcPts val="0"/>
              </a:spcAft>
              <a:buClr>
                <a:srgbClr val="353A3B"/>
              </a:buClr>
              <a:buSzPts val="1200"/>
              <a:buFont typeface="Calibri"/>
              <a:buAutoNum type="arabicPeriod"/>
            </a:pPr>
            <a:r>
              <a:rPr lang="en-US" sz="1200">
                <a:solidFill>
                  <a:srgbClr val="333333"/>
                </a:solidFill>
                <a:latin typeface="Calibri"/>
                <a:ea typeface="Calibri"/>
                <a:cs typeface="Calibri"/>
                <a:sym typeface="Calibri"/>
              </a:rPr>
              <a:t>Heat the oil or lard over a medium-high heat until very hot, but not smoking.</a:t>
            </a:r>
            <a:endParaRPr sz="1200">
              <a:solidFill>
                <a:srgbClr val="333333"/>
              </a:solidFill>
              <a:latin typeface="Calibri"/>
              <a:ea typeface="Calibri"/>
              <a:cs typeface="Calibri"/>
              <a:sym typeface="Calibri"/>
            </a:endParaRPr>
          </a:p>
          <a:p>
            <a:pPr marL="673100" lvl="0" indent="-304800" algn="l" rtl="0">
              <a:lnSpc>
                <a:spcPct val="131000"/>
              </a:lnSpc>
              <a:spcBef>
                <a:spcPts val="0"/>
              </a:spcBef>
              <a:spcAft>
                <a:spcPts val="0"/>
              </a:spcAft>
              <a:buClr>
                <a:srgbClr val="353A3B"/>
              </a:buClr>
              <a:buSzPts val="1200"/>
              <a:buFont typeface="Calibri"/>
              <a:buAutoNum type="arabicPeriod"/>
            </a:pPr>
            <a:r>
              <a:rPr lang="en-US" sz="1200">
                <a:solidFill>
                  <a:srgbClr val="333333"/>
                </a:solidFill>
                <a:latin typeface="Calibri"/>
                <a:ea typeface="Calibri"/>
                <a:cs typeface="Calibri"/>
                <a:sym typeface="Calibri"/>
              </a:rPr>
              <a:t>Break off small pieces of the dough and flatten each to the size of your palm, about 1/2-inch thick.</a:t>
            </a:r>
            <a:endParaRPr sz="1200">
              <a:solidFill>
                <a:srgbClr val="333333"/>
              </a:solidFill>
              <a:latin typeface="Calibri"/>
              <a:ea typeface="Calibri"/>
              <a:cs typeface="Calibri"/>
              <a:sym typeface="Calibri"/>
            </a:endParaRPr>
          </a:p>
          <a:p>
            <a:pPr marL="673100" lvl="0" indent="-304800" algn="l" rtl="0">
              <a:lnSpc>
                <a:spcPct val="131000"/>
              </a:lnSpc>
              <a:spcBef>
                <a:spcPts val="0"/>
              </a:spcBef>
              <a:spcAft>
                <a:spcPts val="0"/>
              </a:spcAft>
              <a:buClr>
                <a:srgbClr val="353A3B"/>
              </a:buClr>
              <a:buSzPts val="1200"/>
              <a:buFont typeface="Calibri"/>
              <a:buAutoNum type="arabicPeriod"/>
            </a:pPr>
            <a:r>
              <a:rPr lang="en-US" sz="1200">
                <a:solidFill>
                  <a:srgbClr val="333333"/>
                </a:solidFill>
                <a:latin typeface="Calibri"/>
                <a:ea typeface="Calibri"/>
                <a:cs typeface="Calibri"/>
                <a:sym typeface="Calibri"/>
              </a:rPr>
              <a:t>Place the pieces in the hot oil, turn after about 3 minutes, or when golden brown.</a:t>
            </a:r>
            <a:endParaRPr sz="1200">
              <a:solidFill>
                <a:srgbClr val="333333"/>
              </a:solidFill>
              <a:latin typeface="Calibri"/>
              <a:ea typeface="Calibri"/>
              <a:cs typeface="Calibri"/>
              <a:sym typeface="Calibri"/>
            </a:endParaRPr>
          </a:p>
          <a:p>
            <a:pPr marL="673100" lvl="0" indent="-304800" algn="l" rtl="0">
              <a:lnSpc>
                <a:spcPct val="131000"/>
              </a:lnSpc>
              <a:spcBef>
                <a:spcPts val="0"/>
              </a:spcBef>
              <a:spcAft>
                <a:spcPts val="0"/>
              </a:spcAft>
              <a:buClr>
                <a:srgbClr val="353A3B"/>
              </a:buClr>
              <a:buSzPts val="1200"/>
              <a:buFont typeface="Calibri"/>
              <a:buAutoNum type="arabicPeriod"/>
            </a:pPr>
            <a:r>
              <a:rPr lang="en-US" sz="1200">
                <a:solidFill>
                  <a:srgbClr val="333333"/>
                </a:solidFill>
                <a:latin typeface="Calibri"/>
                <a:ea typeface="Calibri"/>
                <a:cs typeface="Calibri"/>
                <a:sym typeface="Calibri"/>
              </a:rPr>
              <a:t>Place the bannock on a paper towel to soak up the excess grease.</a:t>
            </a:r>
            <a:endParaRPr sz="1200">
              <a:solidFill>
                <a:srgbClr val="333333"/>
              </a:solidFill>
              <a:latin typeface="Calibri"/>
              <a:ea typeface="Calibri"/>
              <a:cs typeface="Calibri"/>
              <a:sym typeface="Calibri"/>
            </a:endParaRPr>
          </a:p>
          <a:p>
            <a:pPr marL="673100" lvl="0" indent="-304800" algn="l" rtl="0">
              <a:lnSpc>
                <a:spcPct val="131000"/>
              </a:lnSpc>
              <a:spcBef>
                <a:spcPts val="0"/>
              </a:spcBef>
              <a:spcAft>
                <a:spcPts val="0"/>
              </a:spcAft>
              <a:buClr>
                <a:srgbClr val="353A3B"/>
              </a:buClr>
              <a:buSzPts val="1200"/>
              <a:buFont typeface="Calibri"/>
              <a:buAutoNum type="arabicPeriod"/>
            </a:pPr>
            <a:r>
              <a:rPr lang="en-US" sz="1200">
                <a:solidFill>
                  <a:srgbClr val="333333"/>
                </a:solidFill>
                <a:latin typeface="Calibri"/>
                <a:ea typeface="Calibri"/>
                <a:cs typeface="Calibri"/>
                <a:sym typeface="Calibri"/>
              </a:rPr>
              <a:t>Serve plain or with your favourite topping</a:t>
            </a:r>
            <a:endParaRPr sz="1200">
              <a:solidFill>
                <a:srgbClr val="333333"/>
              </a:solidFill>
              <a:latin typeface="Calibri"/>
              <a:ea typeface="Calibri"/>
              <a:cs typeface="Calibri"/>
              <a:sym typeface="Calibri"/>
            </a:endParaRPr>
          </a:p>
        </p:txBody>
      </p:sp>
      <p:pic>
        <p:nvPicPr>
          <p:cNvPr id="172" name="Google Shape;172;p21" descr="Blue Beads.png"/>
          <p:cNvPicPr preferRelativeResize="0"/>
          <p:nvPr/>
        </p:nvPicPr>
        <p:blipFill rotWithShape="1">
          <a:blip r:embed="rId5">
            <a:alphaModFix/>
          </a:blip>
          <a:srcRect/>
          <a:stretch/>
        </p:blipFill>
        <p:spPr>
          <a:xfrm rot="10800000" flipH="1">
            <a:off x="661425" y="264137"/>
            <a:ext cx="8438950" cy="97625"/>
          </a:xfrm>
          <a:prstGeom prst="rect">
            <a:avLst/>
          </a:prstGeom>
          <a:noFill/>
          <a:ln>
            <a:noFill/>
          </a:ln>
        </p:spPr>
      </p:pic>
      <p:pic>
        <p:nvPicPr>
          <p:cNvPr id="173" name="Google Shape;173;p21"/>
          <p:cNvPicPr preferRelativeResize="0"/>
          <p:nvPr/>
        </p:nvPicPr>
        <p:blipFill>
          <a:blip r:embed="rId6">
            <a:alphaModFix/>
          </a:blip>
          <a:stretch>
            <a:fillRect/>
          </a:stretch>
        </p:blipFill>
        <p:spPr>
          <a:xfrm>
            <a:off x="154475" y="84200"/>
            <a:ext cx="595350" cy="595350"/>
          </a:xfrm>
          <a:prstGeom prst="rect">
            <a:avLst/>
          </a:prstGeom>
          <a:noFill/>
          <a:ln>
            <a:noFill/>
          </a:ln>
        </p:spPr>
      </p:pic>
      <p:sp>
        <p:nvSpPr>
          <p:cNvPr id="174" name="Google Shape;174;p21"/>
          <p:cNvSpPr txBox="1"/>
          <p:nvPr/>
        </p:nvSpPr>
        <p:spPr>
          <a:xfrm>
            <a:off x="5157775" y="4548150"/>
            <a:ext cx="3606600" cy="3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500" b="1">
                <a:solidFill>
                  <a:schemeClr val="dk1"/>
                </a:solidFill>
              </a:rPr>
              <a:t>Copyright © Rupertsland Institute 2020 and 2021. Display or copying for classroom use is permitted by the rightsholder. To request permission to revise or adapt, please contact the rightsholder</a:t>
            </a:r>
            <a:r>
              <a:rPr lang="en-US" sz="500">
                <a:solidFill>
                  <a:schemeClr val="dk1"/>
                </a:solidFill>
              </a:rPr>
              <a:t>.</a:t>
            </a:r>
            <a:endParaRPr sz="500">
              <a:solidFill>
                <a:schemeClr val="dk1"/>
              </a:solidFill>
            </a:endParaRPr>
          </a:p>
          <a:p>
            <a:pPr marL="0" lvl="0" indent="0" algn="l" rtl="0">
              <a:spcBef>
                <a:spcPts val="1200"/>
              </a:spcBef>
              <a:spcAft>
                <a:spcPts val="0"/>
              </a:spcAft>
              <a:buClr>
                <a:schemeClr val="dk1"/>
              </a:buClr>
              <a:buSzPts val="1100"/>
              <a:buFont typeface="Arial"/>
              <a:buNone/>
            </a:pPr>
            <a:endParaRPr sz="1100" b="1">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ae486bf-0f8e-4d6c-88b6-7f3d4dc75059" xsi:nil="true"/>
    <lcf76f155ced4ddcb4097134ff3c332f xmlns="d8e4db85-a6b3-4fd7-a97f-7ff115b7626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ACA7EC6D565145AE71CBB9464666B3" ma:contentTypeVersion="17" ma:contentTypeDescription="Create a new document." ma:contentTypeScope="" ma:versionID="35cdf20c080d3c561a4db79247d04e8d">
  <xsd:schema xmlns:xsd="http://www.w3.org/2001/XMLSchema" xmlns:xs="http://www.w3.org/2001/XMLSchema" xmlns:p="http://schemas.microsoft.com/office/2006/metadata/properties" xmlns:ns2="d8e4db85-a6b3-4fd7-a97f-7ff115b7626d" xmlns:ns3="6ae486bf-0f8e-4d6c-88b6-7f3d4dc75059" targetNamespace="http://schemas.microsoft.com/office/2006/metadata/properties" ma:root="true" ma:fieldsID="00effb88908e5a2af18b2197ef9ff919" ns2:_="" ns3:_="">
    <xsd:import namespace="d8e4db85-a6b3-4fd7-a97f-7ff115b7626d"/>
    <xsd:import namespace="6ae486bf-0f8e-4d6c-88b6-7f3d4dc7505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e4db85-a6b3-4fd7-a97f-7ff115b762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a3833f2-6fce-4cbb-9cbe-5df951b6b1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e486bf-0f8e-4d6c-88b6-7f3d4dc750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1f799e8-0cc8-40cd-8b46-03925a9a0cb9}" ma:internalName="TaxCatchAll" ma:showField="CatchAllData" ma:web="6ae486bf-0f8e-4d6c-88b6-7f3d4dc750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F660F9-0204-4C29-B7EF-5C305186CF2B}">
  <ds:schemaRefs>
    <ds:schemaRef ds:uri="http://schemas.microsoft.com/sharepoint/v3/contenttype/forms"/>
  </ds:schemaRefs>
</ds:datastoreItem>
</file>

<file path=customXml/itemProps2.xml><?xml version="1.0" encoding="utf-8"?>
<ds:datastoreItem xmlns:ds="http://schemas.openxmlformats.org/officeDocument/2006/customXml" ds:itemID="{29E9FD6C-A86C-40D6-8BD9-CB21A7B4B5BF}">
  <ds:schemaRefs>
    <ds:schemaRef ds:uri="http://schemas.microsoft.com/office/2006/metadata/properties"/>
    <ds:schemaRef ds:uri="http://schemas.microsoft.com/office/infopath/2007/PartnerControls"/>
    <ds:schemaRef ds:uri="6ae486bf-0f8e-4d6c-88b6-7f3d4dc75059"/>
    <ds:schemaRef ds:uri="d8e4db85-a6b3-4fd7-a97f-7ff115b7626d"/>
  </ds:schemaRefs>
</ds:datastoreItem>
</file>

<file path=customXml/itemProps3.xml><?xml version="1.0" encoding="utf-8"?>
<ds:datastoreItem xmlns:ds="http://schemas.openxmlformats.org/officeDocument/2006/customXml" ds:itemID="{6C279F4B-B422-450B-8A10-E8E22F5F6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e4db85-a6b3-4fd7-a97f-7ff115b7626d"/>
    <ds:schemaRef ds:uri="6ae486bf-0f8e-4d6c-88b6-7f3d4dc750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4</cp:revision>
  <dcterms:modified xsi:type="dcterms:W3CDTF">2025-02-25T20:48:39Z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0x010100B1ACA7EC6D565145AE71CBB9464666B3</vt:lpwstr>
  </property>
  <property fmtid="{D5CDD505-2E9C-101B-9397-08002B2CF9AE}" pid="3" name="MediaServiceImageTags">
    <vt:lpwstr/>
  </property>
</Properties>
</file>